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9.xml" ContentType="application/inkml+xml"/>
  <Override PartName="/ppt/ink/ink10.xml" ContentType="application/inkml+xml"/>
  <Override PartName="/ppt/notesSlides/notesSlide26.xml" ContentType="application/vnd.openxmlformats-officedocument.presentationml.notesSlide+xml"/>
  <Override PartName="/ppt/ink/ink11.xml" ContentType="application/inkml+xml"/>
  <Override PartName="/ppt/ink/ink12.xml" ContentType="application/inkml+xml"/>
  <Override PartName="/ppt/notesSlides/notesSlide27.xml" ContentType="application/vnd.openxmlformats-officedocument.presentationml.notesSlide+xml"/>
  <Override PartName="/ppt/ink/ink13.xml" ContentType="application/inkml+xml"/>
  <Override PartName="/ppt/ink/ink14.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Lst>
  <p:notesMasterIdLst>
    <p:notesMasterId r:id="rId83"/>
  </p:notesMasterIdLst>
  <p:handoutMasterIdLst>
    <p:handoutMasterId r:id="rId84"/>
  </p:handoutMasterIdLst>
  <p:sldIdLst>
    <p:sldId id="256" r:id="rId2"/>
    <p:sldId id="497" r:id="rId3"/>
    <p:sldId id="507" r:id="rId4"/>
    <p:sldId id="495" r:id="rId5"/>
    <p:sldId id="489" r:id="rId6"/>
    <p:sldId id="493" r:id="rId7"/>
    <p:sldId id="558" r:id="rId8"/>
    <p:sldId id="491" r:id="rId9"/>
    <p:sldId id="444" r:id="rId10"/>
    <p:sldId id="508" r:id="rId11"/>
    <p:sldId id="446" r:id="rId12"/>
    <p:sldId id="478" r:id="rId13"/>
    <p:sldId id="482" r:id="rId14"/>
    <p:sldId id="483" r:id="rId15"/>
    <p:sldId id="484" r:id="rId16"/>
    <p:sldId id="485" r:id="rId17"/>
    <p:sldId id="488" r:id="rId18"/>
    <p:sldId id="486" r:id="rId19"/>
    <p:sldId id="487" r:id="rId20"/>
    <p:sldId id="539" r:id="rId21"/>
    <p:sldId id="560" r:id="rId22"/>
    <p:sldId id="561" r:id="rId23"/>
    <p:sldId id="563" r:id="rId24"/>
    <p:sldId id="562" r:id="rId25"/>
    <p:sldId id="540" r:id="rId26"/>
    <p:sldId id="559" r:id="rId27"/>
    <p:sldId id="498" r:id="rId28"/>
    <p:sldId id="511" r:id="rId29"/>
    <p:sldId id="520" r:id="rId30"/>
    <p:sldId id="510" r:id="rId31"/>
    <p:sldId id="514" r:id="rId32"/>
    <p:sldId id="515" r:id="rId33"/>
    <p:sldId id="468" r:id="rId34"/>
    <p:sldId id="509" r:id="rId35"/>
    <p:sldId id="518" r:id="rId36"/>
    <p:sldId id="519" r:id="rId37"/>
    <p:sldId id="512" r:id="rId38"/>
    <p:sldId id="506" r:id="rId39"/>
    <p:sldId id="499" r:id="rId40"/>
    <p:sldId id="543" r:id="rId41"/>
    <p:sldId id="521" r:id="rId42"/>
    <p:sldId id="501" r:id="rId43"/>
    <p:sldId id="551" r:id="rId44"/>
    <p:sldId id="550" r:id="rId45"/>
    <p:sldId id="502" r:id="rId46"/>
    <p:sldId id="503" r:id="rId47"/>
    <p:sldId id="517" r:id="rId48"/>
    <p:sldId id="516" r:id="rId49"/>
    <p:sldId id="522" r:id="rId50"/>
    <p:sldId id="523" r:id="rId51"/>
    <p:sldId id="544" r:id="rId52"/>
    <p:sldId id="547" r:id="rId53"/>
    <p:sldId id="545" r:id="rId54"/>
    <p:sldId id="546" r:id="rId55"/>
    <p:sldId id="548" r:id="rId56"/>
    <p:sldId id="500" r:id="rId57"/>
    <p:sldId id="549" r:id="rId58"/>
    <p:sldId id="525" r:id="rId59"/>
    <p:sldId id="526" r:id="rId60"/>
    <p:sldId id="527" r:id="rId61"/>
    <p:sldId id="542" r:id="rId62"/>
    <p:sldId id="552" r:id="rId63"/>
    <p:sldId id="541" r:id="rId64"/>
    <p:sldId id="531" r:id="rId65"/>
    <p:sldId id="471" r:id="rId66"/>
    <p:sldId id="532" r:id="rId67"/>
    <p:sldId id="529" r:id="rId68"/>
    <p:sldId id="530" r:id="rId69"/>
    <p:sldId id="535" r:id="rId70"/>
    <p:sldId id="475" r:id="rId71"/>
    <p:sldId id="536" r:id="rId72"/>
    <p:sldId id="534" r:id="rId73"/>
    <p:sldId id="472" r:id="rId74"/>
    <p:sldId id="537" r:id="rId75"/>
    <p:sldId id="554" r:id="rId76"/>
    <p:sldId id="479" r:id="rId77"/>
    <p:sldId id="528" r:id="rId78"/>
    <p:sldId id="555" r:id="rId79"/>
    <p:sldId id="556" r:id="rId80"/>
    <p:sldId id="557" r:id="rId81"/>
    <p:sldId id="504" r:id="rId82"/>
  </p:sldIdLst>
  <p:sldSz cx="9144000" cy="6858000" type="screen4x3"/>
  <p:notesSz cx="6858000" cy="9144000"/>
  <p:defaultTextStyle>
    <a:defPPr>
      <a:defRPr lang="en-US"/>
    </a:defPPr>
    <a:lvl1pPr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b="1"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b="1" kern="1200">
        <a:solidFill>
          <a:schemeClr val="tx1"/>
        </a:solidFill>
        <a:latin typeface="Arial" panose="020B0604020202020204" pitchFamily="34" charset="0"/>
        <a:ea typeface="ＭＳ Ｐゴシック"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7D31"/>
    <a:srgbClr val="4472C4"/>
    <a:srgbClr val="D9D9D9"/>
    <a:srgbClr val="FF0066"/>
    <a:srgbClr val="6E808C"/>
    <a:srgbClr val="996600"/>
    <a:srgbClr val="B2B062"/>
    <a:srgbClr val="4A452A"/>
    <a:srgbClr val="F2F2F2"/>
    <a:srgbClr val="2E75B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67" autoAdjust="0"/>
    <p:restoredTop sz="75750" autoAdjust="0"/>
  </p:normalViewPr>
  <p:slideViewPr>
    <p:cSldViewPr>
      <p:cViewPr varScale="1">
        <p:scale>
          <a:sx n="125" d="100"/>
          <a:sy n="125" d="100"/>
        </p:scale>
        <p:origin x="2166" y="11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varScale="1">
      <p:scale>
        <a:sx n="100" d="100"/>
        <a:sy n="100" d="100"/>
      </p:scale>
      <p:origin x="0" y="-2952"/>
    </p:cViewPr>
  </p:sorterViewPr>
  <p:notesViewPr>
    <p:cSldViewPr>
      <p:cViewPr varScale="1">
        <p:scale>
          <a:sx n="127" d="100"/>
          <a:sy n="127" d="100"/>
        </p:scale>
        <p:origin x="4584" y="13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handoutMaster" Target="handoutMasters/handout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notesMaster" Target="notesMasters/notesMaster1.xml"/><Relationship Id="rId88"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iagrams/_rels/data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_rels/drawing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svg"/><Relationship Id="rId1" Type="http://schemas.openxmlformats.org/officeDocument/2006/relationships/image" Target="../media/image6.png"/><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9.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704DAE-02F5-444F-B79C-22ED73432D1A}" type="doc">
      <dgm:prSet loTypeId="urn:microsoft.com/office/officeart/2018/2/layout/IconLabelList" loCatId="icon" qsTypeId="urn:microsoft.com/office/officeart/2005/8/quickstyle/simple1" qsCatId="simple" csTypeId="urn:microsoft.com/office/officeart/2005/8/colors/colorful1" csCatId="colorful" phldr="1"/>
      <dgm:spPr/>
      <dgm:t>
        <a:bodyPr/>
        <a:lstStyle/>
        <a:p>
          <a:endParaRPr lang="en-US"/>
        </a:p>
      </dgm:t>
    </dgm:pt>
    <dgm:pt modelId="{22BFD26F-D370-4E51-A5F3-4DDFB4F661EC}">
      <dgm:prSet/>
      <dgm:spPr/>
      <dgm:t>
        <a:bodyPr/>
        <a:lstStyle/>
        <a:p>
          <a:pPr>
            <a:lnSpc>
              <a:spcPct val="100000"/>
            </a:lnSpc>
          </a:pPr>
          <a:r>
            <a:rPr lang="en-US" dirty="0">
              <a:solidFill>
                <a:srgbClr val="D9D9D9"/>
              </a:solidFill>
            </a:rPr>
            <a:t>Manually: </a:t>
          </a:r>
        </a:p>
        <a:p>
          <a:pPr>
            <a:lnSpc>
              <a:spcPct val="100000"/>
            </a:lnSpc>
          </a:pPr>
          <a:r>
            <a:rPr lang="en-US" dirty="0">
              <a:solidFill>
                <a:srgbClr val="D9D9D9"/>
              </a:solidFill>
            </a:rPr>
            <a:t>Create a project.</a:t>
          </a:r>
        </a:p>
      </dgm:t>
    </dgm:pt>
    <dgm:pt modelId="{27C4FB89-9370-4D23-B963-C1BC99113B5E}" type="parTrans" cxnId="{D8174577-C4FD-44C4-BA56-24F40A57C56F}">
      <dgm:prSet/>
      <dgm:spPr/>
      <dgm:t>
        <a:bodyPr/>
        <a:lstStyle/>
        <a:p>
          <a:endParaRPr lang="en-US"/>
        </a:p>
      </dgm:t>
    </dgm:pt>
    <dgm:pt modelId="{59967335-0110-473B-8334-A5796D6215BD}" type="sibTrans" cxnId="{D8174577-C4FD-44C4-BA56-24F40A57C56F}">
      <dgm:prSet/>
      <dgm:spPr/>
      <dgm:t>
        <a:bodyPr/>
        <a:lstStyle/>
        <a:p>
          <a:endParaRPr lang="en-US"/>
        </a:p>
      </dgm:t>
    </dgm:pt>
    <dgm:pt modelId="{D2377091-8615-48DA-B05B-083AD55B5CA3}">
      <dgm:prSet/>
      <dgm:spPr/>
      <dgm:t>
        <a:bodyPr/>
        <a:lstStyle/>
        <a:p>
          <a:pPr>
            <a:lnSpc>
              <a:spcPct val="100000"/>
            </a:lnSpc>
          </a:pPr>
          <a:r>
            <a:rPr lang="en-US" dirty="0">
              <a:solidFill>
                <a:srgbClr val="D9D9D9"/>
              </a:solidFill>
            </a:rPr>
            <a:t>Use manually created project as a </a:t>
          </a:r>
          <a:r>
            <a:rPr lang="en-US" i="1" dirty="0">
              <a:solidFill>
                <a:srgbClr val="D9D9D9"/>
              </a:solidFill>
            </a:rPr>
            <a:t>template</a:t>
          </a:r>
          <a:r>
            <a:rPr lang="en-US" dirty="0">
              <a:solidFill>
                <a:srgbClr val="D9D9D9"/>
              </a:solidFill>
            </a:rPr>
            <a:t>. </a:t>
          </a:r>
        </a:p>
      </dgm:t>
    </dgm:pt>
    <dgm:pt modelId="{7B9C5A31-CBAA-452E-B288-226A131FC43F}" type="parTrans" cxnId="{8EBAD55F-7988-4467-A44A-D95C58EE5912}">
      <dgm:prSet/>
      <dgm:spPr/>
      <dgm:t>
        <a:bodyPr/>
        <a:lstStyle/>
        <a:p>
          <a:endParaRPr lang="en-US"/>
        </a:p>
      </dgm:t>
    </dgm:pt>
    <dgm:pt modelId="{62D08FFB-0503-45EB-AB31-635C45A2F888}" type="sibTrans" cxnId="{8EBAD55F-7988-4467-A44A-D95C58EE5912}">
      <dgm:prSet/>
      <dgm:spPr/>
      <dgm:t>
        <a:bodyPr/>
        <a:lstStyle/>
        <a:p>
          <a:endParaRPr lang="en-US"/>
        </a:p>
      </dgm:t>
    </dgm:pt>
    <dgm:pt modelId="{902F22BF-E4AF-4339-990D-A6B26C22D5F2}">
      <dgm:prSet/>
      <dgm:spPr/>
      <dgm:t>
        <a:bodyPr/>
        <a:lstStyle/>
        <a:p>
          <a:pPr>
            <a:lnSpc>
              <a:spcPct val="100000"/>
            </a:lnSpc>
          </a:pPr>
          <a:r>
            <a:rPr lang="en-US" dirty="0">
              <a:solidFill>
                <a:srgbClr val="D9D9D9"/>
              </a:solidFill>
            </a:rPr>
            <a:t>Create and populate a map and a layout using </a:t>
          </a:r>
          <a:r>
            <a:rPr lang="en-US" i="1" dirty="0">
              <a:solidFill>
                <a:srgbClr val="D9D9D9"/>
              </a:solidFill>
            </a:rPr>
            <a:t>code</a:t>
          </a:r>
          <a:r>
            <a:rPr lang="en-US" dirty="0">
              <a:solidFill>
                <a:srgbClr val="D9D9D9"/>
              </a:solidFill>
            </a:rPr>
            <a:t>: </a:t>
          </a:r>
        </a:p>
        <a:p>
          <a:pPr>
            <a:lnSpc>
              <a:spcPct val="100000"/>
            </a:lnSpc>
          </a:pPr>
          <a:r>
            <a:rPr lang="en-US" dirty="0">
              <a:solidFill>
                <a:srgbClr val="D9D9D9"/>
              </a:solidFill>
            </a:rPr>
            <a:t>Add layers. </a:t>
          </a:r>
        </a:p>
        <a:p>
          <a:pPr>
            <a:lnSpc>
              <a:spcPct val="100000"/>
            </a:lnSpc>
          </a:pPr>
          <a:r>
            <a:rPr lang="en-US" dirty="0">
              <a:solidFill>
                <a:srgbClr val="D9D9D9"/>
              </a:solidFill>
            </a:rPr>
            <a:t>Edit title, text boxes. </a:t>
          </a:r>
        </a:p>
      </dgm:t>
    </dgm:pt>
    <dgm:pt modelId="{614263BA-7920-4C04-BEDD-6BD0305A656F}" type="parTrans" cxnId="{E0FFBDFF-8D50-4C38-818C-EADFE576F0D9}">
      <dgm:prSet/>
      <dgm:spPr/>
      <dgm:t>
        <a:bodyPr/>
        <a:lstStyle/>
        <a:p>
          <a:endParaRPr lang="en-US"/>
        </a:p>
      </dgm:t>
    </dgm:pt>
    <dgm:pt modelId="{E0AC24C9-108F-4087-B29F-9DC3930E1862}" type="sibTrans" cxnId="{E0FFBDFF-8D50-4C38-818C-EADFE576F0D9}">
      <dgm:prSet/>
      <dgm:spPr/>
      <dgm:t>
        <a:bodyPr/>
        <a:lstStyle/>
        <a:p>
          <a:endParaRPr lang="en-US"/>
        </a:p>
      </dgm:t>
    </dgm:pt>
    <dgm:pt modelId="{34B2A280-DB4A-4735-8276-3A27F8FFB7B2}">
      <dgm:prSet/>
      <dgm:spPr/>
      <dgm:t>
        <a:bodyPr/>
        <a:lstStyle/>
        <a:p>
          <a:pPr>
            <a:lnSpc>
              <a:spcPct val="100000"/>
            </a:lnSpc>
          </a:pPr>
          <a:r>
            <a:rPr lang="en-US" dirty="0">
              <a:solidFill>
                <a:srgbClr val="D9D9D9"/>
              </a:solidFill>
            </a:rPr>
            <a:t>Export </a:t>
          </a:r>
          <a:r>
            <a:rPr lang="en-US" dirty="0" err="1">
              <a:solidFill>
                <a:srgbClr val="D9D9D9"/>
              </a:solidFill>
            </a:rPr>
            <a:t>png</a:t>
          </a:r>
          <a:r>
            <a:rPr lang="en-US" dirty="0">
              <a:solidFill>
                <a:srgbClr val="D9D9D9"/>
              </a:solidFill>
            </a:rPr>
            <a:t> or pdf.</a:t>
          </a:r>
        </a:p>
        <a:p>
          <a:pPr>
            <a:lnSpc>
              <a:spcPct val="100000"/>
            </a:lnSpc>
          </a:pPr>
          <a:r>
            <a:rPr lang="en-US" dirty="0">
              <a:solidFill>
                <a:srgbClr val="D9D9D9"/>
              </a:solidFill>
            </a:rPr>
            <a:t>Save a copy of the project.</a:t>
          </a:r>
        </a:p>
      </dgm:t>
    </dgm:pt>
    <dgm:pt modelId="{1A56B0A0-F6E2-4728-892C-B22A7F68781B}" type="parTrans" cxnId="{B207DC71-9CDE-4401-BC2B-225EC2EC749B}">
      <dgm:prSet/>
      <dgm:spPr/>
      <dgm:t>
        <a:bodyPr/>
        <a:lstStyle/>
        <a:p>
          <a:endParaRPr lang="en-US"/>
        </a:p>
      </dgm:t>
    </dgm:pt>
    <dgm:pt modelId="{798BA822-6AFB-4368-BEDF-C436DF7AF094}" type="sibTrans" cxnId="{B207DC71-9CDE-4401-BC2B-225EC2EC749B}">
      <dgm:prSet/>
      <dgm:spPr/>
      <dgm:t>
        <a:bodyPr/>
        <a:lstStyle/>
        <a:p>
          <a:endParaRPr lang="en-US"/>
        </a:p>
      </dgm:t>
    </dgm:pt>
    <dgm:pt modelId="{CDB8AF88-D745-4A17-8438-044097DE463D}" type="pres">
      <dgm:prSet presAssocID="{95704DAE-02F5-444F-B79C-22ED73432D1A}" presName="root" presStyleCnt="0">
        <dgm:presLayoutVars>
          <dgm:dir/>
          <dgm:resizeHandles val="exact"/>
        </dgm:presLayoutVars>
      </dgm:prSet>
      <dgm:spPr/>
    </dgm:pt>
    <dgm:pt modelId="{ECC53535-CECE-42BF-B218-66CCA540E1B1}" type="pres">
      <dgm:prSet presAssocID="{22BFD26F-D370-4E51-A5F3-4DDFB4F661EC}" presName="compNode" presStyleCnt="0"/>
      <dgm:spPr/>
    </dgm:pt>
    <dgm:pt modelId="{2BDD7FFE-7094-49ED-8706-4E1A4B62B0C9}" type="pres">
      <dgm:prSet presAssocID="{22BFD26F-D370-4E51-A5F3-4DDFB4F661EC}"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Programmer"/>
        </a:ext>
      </dgm:extLst>
    </dgm:pt>
    <dgm:pt modelId="{90891380-716C-434E-8870-A559F117629D}" type="pres">
      <dgm:prSet presAssocID="{22BFD26F-D370-4E51-A5F3-4DDFB4F661EC}" presName="spaceRect" presStyleCnt="0"/>
      <dgm:spPr/>
    </dgm:pt>
    <dgm:pt modelId="{A943DD13-5D06-4C0B-AD3E-B34391BFCDE5}" type="pres">
      <dgm:prSet presAssocID="{22BFD26F-D370-4E51-A5F3-4DDFB4F661EC}" presName="textRect" presStyleLbl="revTx" presStyleIdx="0" presStyleCnt="4">
        <dgm:presLayoutVars>
          <dgm:chMax val="1"/>
          <dgm:chPref val="1"/>
        </dgm:presLayoutVars>
      </dgm:prSet>
      <dgm:spPr/>
    </dgm:pt>
    <dgm:pt modelId="{89F7EB8A-4535-41B9-8B78-1A1451EDB685}" type="pres">
      <dgm:prSet presAssocID="{59967335-0110-473B-8334-A5796D6215BD}" presName="sibTrans" presStyleCnt="0"/>
      <dgm:spPr/>
    </dgm:pt>
    <dgm:pt modelId="{463E0F3F-DEDA-430F-80D8-76A056807F21}" type="pres">
      <dgm:prSet presAssocID="{D2377091-8615-48DA-B05B-083AD55B5CA3}" presName="compNode" presStyleCnt="0"/>
      <dgm:spPr/>
    </dgm:pt>
    <dgm:pt modelId="{CBC80A28-E12E-4995-9082-2E4681BA680B}" type="pres">
      <dgm:prSet presAssocID="{D2377091-8615-48DA-B05B-083AD55B5CA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Map with pin"/>
        </a:ext>
      </dgm:extLst>
    </dgm:pt>
    <dgm:pt modelId="{440F460A-30DB-4E51-9680-205EBD3895F2}" type="pres">
      <dgm:prSet presAssocID="{D2377091-8615-48DA-B05B-083AD55B5CA3}" presName="spaceRect" presStyleCnt="0"/>
      <dgm:spPr/>
    </dgm:pt>
    <dgm:pt modelId="{B19BD8AB-BEF6-404D-B827-237C749C8FF1}" type="pres">
      <dgm:prSet presAssocID="{D2377091-8615-48DA-B05B-083AD55B5CA3}" presName="textRect" presStyleLbl="revTx" presStyleIdx="1" presStyleCnt="4">
        <dgm:presLayoutVars>
          <dgm:chMax val="1"/>
          <dgm:chPref val="1"/>
        </dgm:presLayoutVars>
      </dgm:prSet>
      <dgm:spPr/>
    </dgm:pt>
    <dgm:pt modelId="{5056F21B-DE24-43F8-A900-250458A92A76}" type="pres">
      <dgm:prSet presAssocID="{62D08FFB-0503-45EB-AB31-635C45A2F888}" presName="sibTrans" presStyleCnt="0"/>
      <dgm:spPr/>
    </dgm:pt>
    <dgm:pt modelId="{BEF7B8E4-B438-413F-A81E-5F64BB967557}" type="pres">
      <dgm:prSet presAssocID="{902F22BF-E4AF-4339-990D-A6B26C22D5F2}" presName="compNode" presStyleCnt="0"/>
      <dgm:spPr/>
    </dgm:pt>
    <dgm:pt modelId="{4EBD1F20-1B1C-49C1-8516-4507CF4E36F3}" type="pres">
      <dgm:prSet presAssocID="{902F22BF-E4AF-4339-990D-A6B26C22D5F2}"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Web Design"/>
        </a:ext>
      </dgm:extLst>
    </dgm:pt>
    <dgm:pt modelId="{40BA1929-018C-4022-96AB-05F38A73E620}" type="pres">
      <dgm:prSet presAssocID="{902F22BF-E4AF-4339-990D-A6B26C22D5F2}" presName="spaceRect" presStyleCnt="0"/>
      <dgm:spPr/>
    </dgm:pt>
    <dgm:pt modelId="{991669BA-4626-4D3E-B5BA-081A4CFDBF72}" type="pres">
      <dgm:prSet presAssocID="{902F22BF-E4AF-4339-990D-A6B26C22D5F2}" presName="textRect" presStyleLbl="revTx" presStyleIdx="2" presStyleCnt="4">
        <dgm:presLayoutVars>
          <dgm:chMax val="1"/>
          <dgm:chPref val="1"/>
        </dgm:presLayoutVars>
      </dgm:prSet>
      <dgm:spPr/>
    </dgm:pt>
    <dgm:pt modelId="{2126F935-452D-4B55-9AD4-EFB00E084F0C}" type="pres">
      <dgm:prSet presAssocID="{E0AC24C9-108F-4087-B29F-9DC3930E1862}" presName="sibTrans" presStyleCnt="0"/>
      <dgm:spPr/>
    </dgm:pt>
    <dgm:pt modelId="{555AE09A-3E8A-4981-A252-4D23C1C37D4A}" type="pres">
      <dgm:prSet presAssocID="{34B2A280-DB4A-4735-8276-3A27F8FFB7B2}" presName="compNode" presStyleCnt="0"/>
      <dgm:spPr/>
    </dgm:pt>
    <dgm:pt modelId="{0C58F89D-37BD-42CC-BCD2-CA837ED5154A}" type="pres">
      <dgm:prSet presAssocID="{34B2A280-DB4A-4735-8276-3A27F8FFB7B2}" presName="iconRect" presStyleLbl="node1" presStyleIdx="3" presStyleCnt="4"/>
      <dgm:spPr>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dgm:spPr>
    </dgm:pt>
    <dgm:pt modelId="{7A0FEF32-D83F-4C6B-BADD-CC53466C4EF4}" type="pres">
      <dgm:prSet presAssocID="{34B2A280-DB4A-4735-8276-3A27F8FFB7B2}" presName="spaceRect" presStyleCnt="0"/>
      <dgm:spPr/>
    </dgm:pt>
    <dgm:pt modelId="{5FF1DD92-8451-4C0F-8932-34DC9B518B1E}" type="pres">
      <dgm:prSet presAssocID="{34B2A280-DB4A-4735-8276-3A27F8FFB7B2}" presName="textRect" presStyleLbl="revTx" presStyleIdx="3" presStyleCnt="4">
        <dgm:presLayoutVars>
          <dgm:chMax val="1"/>
          <dgm:chPref val="1"/>
        </dgm:presLayoutVars>
      </dgm:prSet>
      <dgm:spPr/>
    </dgm:pt>
  </dgm:ptLst>
  <dgm:cxnLst>
    <dgm:cxn modelId="{E8B55B2E-C27D-4C75-BCB0-55B0CB924F49}" type="presOf" srcId="{902F22BF-E4AF-4339-990D-A6B26C22D5F2}" destId="{991669BA-4626-4D3E-B5BA-081A4CFDBF72}" srcOrd="0" destOrd="0" presId="urn:microsoft.com/office/officeart/2018/2/layout/IconLabelList"/>
    <dgm:cxn modelId="{8CAD423E-7599-4392-B18F-85F2264905EC}" type="presOf" srcId="{22BFD26F-D370-4E51-A5F3-4DDFB4F661EC}" destId="{A943DD13-5D06-4C0B-AD3E-B34391BFCDE5}" srcOrd="0" destOrd="0" presId="urn:microsoft.com/office/officeart/2018/2/layout/IconLabelList"/>
    <dgm:cxn modelId="{8EBAD55F-7988-4467-A44A-D95C58EE5912}" srcId="{95704DAE-02F5-444F-B79C-22ED73432D1A}" destId="{D2377091-8615-48DA-B05B-083AD55B5CA3}" srcOrd="1" destOrd="0" parTransId="{7B9C5A31-CBAA-452E-B288-226A131FC43F}" sibTransId="{62D08FFB-0503-45EB-AB31-635C45A2F888}"/>
    <dgm:cxn modelId="{0BA1AF4C-0034-47F6-8EBF-C437343E75A7}" type="presOf" srcId="{34B2A280-DB4A-4735-8276-3A27F8FFB7B2}" destId="{5FF1DD92-8451-4C0F-8932-34DC9B518B1E}" srcOrd="0" destOrd="0" presId="urn:microsoft.com/office/officeart/2018/2/layout/IconLabelList"/>
    <dgm:cxn modelId="{B207DC71-9CDE-4401-BC2B-225EC2EC749B}" srcId="{95704DAE-02F5-444F-B79C-22ED73432D1A}" destId="{34B2A280-DB4A-4735-8276-3A27F8FFB7B2}" srcOrd="3" destOrd="0" parTransId="{1A56B0A0-F6E2-4728-892C-B22A7F68781B}" sibTransId="{798BA822-6AFB-4368-BEDF-C436DF7AF094}"/>
    <dgm:cxn modelId="{D8174577-C4FD-44C4-BA56-24F40A57C56F}" srcId="{95704DAE-02F5-444F-B79C-22ED73432D1A}" destId="{22BFD26F-D370-4E51-A5F3-4DDFB4F661EC}" srcOrd="0" destOrd="0" parTransId="{27C4FB89-9370-4D23-B963-C1BC99113B5E}" sibTransId="{59967335-0110-473B-8334-A5796D6215BD}"/>
    <dgm:cxn modelId="{C75C878C-478E-45C5-96BA-5DD61DA2F45F}" type="presOf" srcId="{95704DAE-02F5-444F-B79C-22ED73432D1A}" destId="{CDB8AF88-D745-4A17-8438-044097DE463D}" srcOrd="0" destOrd="0" presId="urn:microsoft.com/office/officeart/2018/2/layout/IconLabelList"/>
    <dgm:cxn modelId="{DD8B95B1-6784-48A3-9114-6B0258E73657}" type="presOf" srcId="{D2377091-8615-48DA-B05B-083AD55B5CA3}" destId="{B19BD8AB-BEF6-404D-B827-237C749C8FF1}" srcOrd="0" destOrd="0" presId="urn:microsoft.com/office/officeart/2018/2/layout/IconLabelList"/>
    <dgm:cxn modelId="{E0FFBDFF-8D50-4C38-818C-EADFE576F0D9}" srcId="{95704DAE-02F5-444F-B79C-22ED73432D1A}" destId="{902F22BF-E4AF-4339-990D-A6B26C22D5F2}" srcOrd="2" destOrd="0" parTransId="{614263BA-7920-4C04-BEDD-6BD0305A656F}" sibTransId="{E0AC24C9-108F-4087-B29F-9DC3930E1862}"/>
    <dgm:cxn modelId="{7BF1E279-4E19-4D26-BBB4-E9EA37EE759F}" type="presParOf" srcId="{CDB8AF88-D745-4A17-8438-044097DE463D}" destId="{ECC53535-CECE-42BF-B218-66CCA540E1B1}" srcOrd="0" destOrd="0" presId="urn:microsoft.com/office/officeart/2018/2/layout/IconLabelList"/>
    <dgm:cxn modelId="{D3AB4687-EEA2-4DE4-9872-4501E25FD03D}" type="presParOf" srcId="{ECC53535-CECE-42BF-B218-66CCA540E1B1}" destId="{2BDD7FFE-7094-49ED-8706-4E1A4B62B0C9}" srcOrd="0" destOrd="0" presId="urn:microsoft.com/office/officeart/2018/2/layout/IconLabelList"/>
    <dgm:cxn modelId="{B3E05388-6A42-4D10-8E26-9072359CD838}" type="presParOf" srcId="{ECC53535-CECE-42BF-B218-66CCA540E1B1}" destId="{90891380-716C-434E-8870-A559F117629D}" srcOrd="1" destOrd="0" presId="urn:microsoft.com/office/officeart/2018/2/layout/IconLabelList"/>
    <dgm:cxn modelId="{F73578A8-959E-4590-8477-F39109648833}" type="presParOf" srcId="{ECC53535-CECE-42BF-B218-66CCA540E1B1}" destId="{A943DD13-5D06-4C0B-AD3E-B34391BFCDE5}" srcOrd="2" destOrd="0" presId="urn:microsoft.com/office/officeart/2018/2/layout/IconLabelList"/>
    <dgm:cxn modelId="{298DDF86-B1A3-4AD8-906E-D6AA1C110FA4}" type="presParOf" srcId="{CDB8AF88-D745-4A17-8438-044097DE463D}" destId="{89F7EB8A-4535-41B9-8B78-1A1451EDB685}" srcOrd="1" destOrd="0" presId="urn:microsoft.com/office/officeart/2018/2/layout/IconLabelList"/>
    <dgm:cxn modelId="{39A9F3A9-56F4-4C08-86CC-1B4920B2B2B4}" type="presParOf" srcId="{CDB8AF88-D745-4A17-8438-044097DE463D}" destId="{463E0F3F-DEDA-430F-80D8-76A056807F21}" srcOrd="2" destOrd="0" presId="urn:microsoft.com/office/officeart/2018/2/layout/IconLabelList"/>
    <dgm:cxn modelId="{8E84E58C-53C9-4CE5-B3AB-082472A6B43F}" type="presParOf" srcId="{463E0F3F-DEDA-430F-80D8-76A056807F21}" destId="{CBC80A28-E12E-4995-9082-2E4681BA680B}" srcOrd="0" destOrd="0" presId="urn:microsoft.com/office/officeart/2018/2/layout/IconLabelList"/>
    <dgm:cxn modelId="{B2AB7808-116E-4258-B6AA-B59249BE236E}" type="presParOf" srcId="{463E0F3F-DEDA-430F-80D8-76A056807F21}" destId="{440F460A-30DB-4E51-9680-205EBD3895F2}" srcOrd="1" destOrd="0" presId="urn:microsoft.com/office/officeart/2018/2/layout/IconLabelList"/>
    <dgm:cxn modelId="{A1E2DA2D-27D6-49F9-9E5F-0A4546B6E72A}" type="presParOf" srcId="{463E0F3F-DEDA-430F-80D8-76A056807F21}" destId="{B19BD8AB-BEF6-404D-B827-237C749C8FF1}" srcOrd="2" destOrd="0" presId="urn:microsoft.com/office/officeart/2018/2/layout/IconLabelList"/>
    <dgm:cxn modelId="{AAEE5AF8-07DF-4258-8562-66BCF54D67B2}" type="presParOf" srcId="{CDB8AF88-D745-4A17-8438-044097DE463D}" destId="{5056F21B-DE24-43F8-A900-250458A92A76}" srcOrd="3" destOrd="0" presId="urn:microsoft.com/office/officeart/2018/2/layout/IconLabelList"/>
    <dgm:cxn modelId="{6B477814-A28D-4EE1-B05A-DBF62D1D24D0}" type="presParOf" srcId="{CDB8AF88-D745-4A17-8438-044097DE463D}" destId="{BEF7B8E4-B438-413F-A81E-5F64BB967557}" srcOrd="4" destOrd="0" presId="urn:microsoft.com/office/officeart/2018/2/layout/IconLabelList"/>
    <dgm:cxn modelId="{F45D4C59-8E11-4170-859F-23CEE452AA3E}" type="presParOf" srcId="{BEF7B8E4-B438-413F-A81E-5F64BB967557}" destId="{4EBD1F20-1B1C-49C1-8516-4507CF4E36F3}" srcOrd="0" destOrd="0" presId="urn:microsoft.com/office/officeart/2018/2/layout/IconLabelList"/>
    <dgm:cxn modelId="{C0BA2A58-1866-4B44-B198-3D898F58D964}" type="presParOf" srcId="{BEF7B8E4-B438-413F-A81E-5F64BB967557}" destId="{40BA1929-018C-4022-96AB-05F38A73E620}" srcOrd="1" destOrd="0" presId="urn:microsoft.com/office/officeart/2018/2/layout/IconLabelList"/>
    <dgm:cxn modelId="{60ED9956-A9FB-4059-A6D1-21EB78EE7958}" type="presParOf" srcId="{BEF7B8E4-B438-413F-A81E-5F64BB967557}" destId="{991669BA-4626-4D3E-B5BA-081A4CFDBF72}" srcOrd="2" destOrd="0" presId="urn:microsoft.com/office/officeart/2018/2/layout/IconLabelList"/>
    <dgm:cxn modelId="{B1783B78-E2CF-4A9E-B2A9-5A74CEBF6165}" type="presParOf" srcId="{CDB8AF88-D745-4A17-8438-044097DE463D}" destId="{2126F935-452D-4B55-9AD4-EFB00E084F0C}" srcOrd="5" destOrd="0" presId="urn:microsoft.com/office/officeart/2018/2/layout/IconLabelList"/>
    <dgm:cxn modelId="{CDD7EABA-F400-468C-BA70-7EA1412D351E}" type="presParOf" srcId="{CDB8AF88-D745-4A17-8438-044097DE463D}" destId="{555AE09A-3E8A-4981-A252-4D23C1C37D4A}" srcOrd="6" destOrd="0" presId="urn:microsoft.com/office/officeart/2018/2/layout/IconLabelList"/>
    <dgm:cxn modelId="{238D43F4-14C0-4207-8EDE-62C28806D4AD}" type="presParOf" srcId="{555AE09A-3E8A-4981-A252-4D23C1C37D4A}" destId="{0C58F89D-37BD-42CC-BCD2-CA837ED5154A}" srcOrd="0" destOrd="0" presId="urn:microsoft.com/office/officeart/2018/2/layout/IconLabelList"/>
    <dgm:cxn modelId="{1CC8FA9B-6CF4-47A8-B755-E6F7FEDD9DB8}" type="presParOf" srcId="{555AE09A-3E8A-4981-A252-4D23C1C37D4A}" destId="{7A0FEF32-D83F-4C6B-BADD-CC53466C4EF4}" srcOrd="1" destOrd="0" presId="urn:microsoft.com/office/officeart/2018/2/layout/IconLabelList"/>
    <dgm:cxn modelId="{675B03E9-B2CA-4421-84B3-29D126F87524}" type="presParOf" srcId="{555AE09A-3E8A-4981-A252-4D23C1C37D4A}" destId="{5FF1DD92-8451-4C0F-8932-34DC9B518B1E}"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DD7FFE-7094-49ED-8706-4E1A4B62B0C9}">
      <dsp:nvSpPr>
        <dsp:cNvPr id="0" name=""/>
        <dsp:cNvSpPr/>
      </dsp:nvSpPr>
      <dsp:spPr>
        <a:xfrm>
          <a:off x="880200" y="1732794"/>
          <a:ext cx="810000" cy="81000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943DD13-5D06-4C0B-AD3E-B34391BFCDE5}">
      <dsp:nvSpPr>
        <dsp:cNvPr id="0" name=""/>
        <dsp:cNvSpPr/>
      </dsp:nvSpPr>
      <dsp:spPr>
        <a:xfrm>
          <a:off x="385200" y="2867406"/>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Manually: </a:t>
          </a:r>
        </a:p>
        <a:p>
          <a:pPr marL="0" lvl="0" indent="0" algn="ctr" defTabSz="488950">
            <a:lnSpc>
              <a:spcPct val="100000"/>
            </a:lnSpc>
            <a:spcBef>
              <a:spcPct val="0"/>
            </a:spcBef>
            <a:spcAft>
              <a:spcPct val="35000"/>
            </a:spcAft>
            <a:buNone/>
          </a:pPr>
          <a:r>
            <a:rPr lang="en-US" sz="1100" kern="1200" dirty="0">
              <a:solidFill>
                <a:srgbClr val="D9D9D9"/>
              </a:solidFill>
            </a:rPr>
            <a:t>Create a project.</a:t>
          </a:r>
        </a:p>
      </dsp:txBody>
      <dsp:txXfrm>
        <a:off x="385200" y="2867406"/>
        <a:ext cx="1800000" cy="810000"/>
      </dsp:txXfrm>
    </dsp:sp>
    <dsp:sp modelId="{CBC80A28-E12E-4995-9082-2E4681BA680B}">
      <dsp:nvSpPr>
        <dsp:cNvPr id="0" name=""/>
        <dsp:cNvSpPr/>
      </dsp:nvSpPr>
      <dsp:spPr>
        <a:xfrm>
          <a:off x="2995200" y="1732794"/>
          <a:ext cx="810000" cy="810000"/>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19BD8AB-BEF6-404D-B827-237C749C8FF1}">
      <dsp:nvSpPr>
        <dsp:cNvPr id="0" name=""/>
        <dsp:cNvSpPr/>
      </dsp:nvSpPr>
      <dsp:spPr>
        <a:xfrm>
          <a:off x="2500200" y="2867406"/>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Use manually created project as a </a:t>
          </a:r>
          <a:r>
            <a:rPr lang="en-US" sz="1100" i="1" kern="1200" dirty="0">
              <a:solidFill>
                <a:srgbClr val="D9D9D9"/>
              </a:solidFill>
            </a:rPr>
            <a:t>template</a:t>
          </a:r>
          <a:r>
            <a:rPr lang="en-US" sz="1100" kern="1200" dirty="0">
              <a:solidFill>
                <a:srgbClr val="D9D9D9"/>
              </a:solidFill>
            </a:rPr>
            <a:t>. </a:t>
          </a:r>
        </a:p>
      </dsp:txBody>
      <dsp:txXfrm>
        <a:off x="2500200" y="2867406"/>
        <a:ext cx="1800000" cy="810000"/>
      </dsp:txXfrm>
    </dsp:sp>
    <dsp:sp modelId="{4EBD1F20-1B1C-49C1-8516-4507CF4E36F3}">
      <dsp:nvSpPr>
        <dsp:cNvPr id="0" name=""/>
        <dsp:cNvSpPr/>
      </dsp:nvSpPr>
      <dsp:spPr>
        <a:xfrm>
          <a:off x="5110199" y="1732794"/>
          <a:ext cx="810000" cy="810000"/>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1669BA-4626-4D3E-B5BA-081A4CFDBF72}">
      <dsp:nvSpPr>
        <dsp:cNvPr id="0" name=""/>
        <dsp:cNvSpPr/>
      </dsp:nvSpPr>
      <dsp:spPr>
        <a:xfrm>
          <a:off x="4615199" y="2867406"/>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Create and populate a map and a layout using </a:t>
          </a:r>
          <a:r>
            <a:rPr lang="en-US" sz="1100" i="1" kern="1200" dirty="0">
              <a:solidFill>
                <a:srgbClr val="D9D9D9"/>
              </a:solidFill>
            </a:rPr>
            <a:t>code</a:t>
          </a:r>
          <a:r>
            <a:rPr lang="en-US" sz="1100" kern="1200" dirty="0">
              <a:solidFill>
                <a:srgbClr val="D9D9D9"/>
              </a:solidFill>
            </a:rPr>
            <a:t>: </a:t>
          </a:r>
        </a:p>
        <a:p>
          <a:pPr marL="0" lvl="0" indent="0" algn="ctr" defTabSz="488950">
            <a:lnSpc>
              <a:spcPct val="100000"/>
            </a:lnSpc>
            <a:spcBef>
              <a:spcPct val="0"/>
            </a:spcBef>
            <a:spcAft>
              <a:spcPct val="35000"/>
            </a:spcAft>
            <a:buNone/>
          </a:pPr>
          <a:r>
            <a:rPr lang="en-US" sz="1100" kern="1200" dirty="0">
              <a:solidFill>
                <a:srgbClr val="D9D9D9"/>
              </a:solidFill>
            </a:rPr>
            <a:t>Add layers. </a:t>
          </a:r>
        </a:p>
        <a:p>
          <a:pPr marL="0" lvl="0" indent="0" algn="ctr" defTabSz="488950">
            <a:lnSpc>
              <a:spcPct val="100000"/>
            </a:lnSpc>
            <a:spcBef>
              <a:spcPct val="0"/>
            </a:spcBef>
            <a:spcAft>
              <a:spcPct val="35000"/>
            </a:spcAft>
            <a:buNone/>
          </a:pPr>
          <a:r>
            <a:rPr lang="en-US" sz="1100" kern="1200" dirty="0">
              <a:solidFill>
                <a:srgbClr val="D9D9D9"/>
              </a:solidFill>
            </a:rPr>
            <a:t>Edit title, text boxes. </a:t>
          </a:r>
        </a:p>
      </dsp:txBody>
      <dsp:txXfrm>
        <a:off x="4615199" y="2867406"/>
        <a:ext cx="1800000" cy="810000"/>
      </dsp:txXfrm>
    </dsp:sp>
    <dsp:sp modelId="{0C58F89D-37BD-42CC-BCD2-CA837ED5154A}">
      <dsp:nvSpPr>
        <dsp:cNvPr id="0" name=""/>
        <dsp:cNvSpPr/>
      </dsp:nvSpPr>
      <dsp:spPr>
        <a:xfrm>
          <a:off x="7225200" y="1732794"/>
          <a:ext cx="810000" cy="810000"/>
        </a:xfrm>
        <a:prstGeom prst="rect">
          <a:avLst/>
        </a:prstGeom>
        <a:blipFill rotWithShape="1">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F1DD92-8451-4C0F-8932-34DC9B518B1E}">
      <dsp:nvSpPr>
        <dsp:cNvPr id="0" name=""/>
        <dsp:cNvSpPr/>
      </dsp:nvSpPr>
      <dsp:spPr>
        <a:xfrm>
          <a:off x="6730200" y="2867406"/>
          <a:ext cx="1800000" cy="81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488950">
            <a:lnSpc>
              <a:spcPct val="100000"/>
            </a:lnSpc>
            <a:spcBef>
              <a:spcPct val="0"/>
            </a:spcBef>
            <a:spcAft>
              <a:spcPct val="35000"/>
            </a:spcAft>
            <a:buNone/>
          </a:pPr>
          <a:r>
            <a:rPr lang="en-US" sz="1100" kern="1200" dirty="0">
              <a:solidFill>
                <a:srgbClr val="D9D9D9"/>
              </a:solidFill>
            </a:rPr>
            <a:t>Export </a:t>
          </a:r>
          <a:r>
            <a:rPr lang="en-US" sz="1100" kern="1200" dirty="0" err="1">
              <a:solidFill>
                <a:srgbClr val="D9D9D9"/>
              </a:solidFill>
            </a:rPr>
            <a:t>png</a:t>
          </a:r>
          <a:r>
            <a:rPr lang="en-US" sz="1100" kern="1200" dirty="0">
              <a:solidFill>
                <a:srgbClr val="D9D9D9"/>
              </a:solidFill>
            </a:rPr>
            <a:t> or pdf.</a:t>
          </a:r>
        </a:p>
        <a:p>
          <a:pPr marL="0" lvl="0" indent="0" algn="ctr" defTabSz="488950">
            <a:lnSpc>
              <a:spcPct val="100000"/>
            </a:lnSpc>
            <a:spcBef>
              <a:spcPct val="0"/>
            </a:spcBef>
            <a:spcAft>
              <a:spcPct val="35000"/>
            </a:spcAft>
            <a:buNone/>
          </a:pPr>
          <a:r>
            <a:rPr lang="en-US" sz="1100" kern="1200" dirty="0">
              <a:solidFill>
                <a:srgbClr val="D9D9D9"/>
              </a:solidFill>
            </a:rPr>
            <a:t>Save a copy of the project.</a:t>
          </a:r>
        </a:p>
      </dsp:txBody>
      <dsp:txXfrm>
        <a:off x="6730200" y="2867406"/>
        <a:ext cx="1800000" cy="81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9F5704C1-4688-0123-C652-9798EE83B4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28319418-8CF9-50DB-BC7F-333FCC008349}"/>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0818CC-8A0A-4818-8285-01E2719B4433}" type="datetimeFigureOut">
              <a:rPr lang="en-US" smtClean="0"/>
              <a:t>4/4/2025</a:t>
            </a:fld>
            <a:endParaRPr lang="en-US"/>
          </a:p>
        </p:txBody>
      </p:sp>
      <p:sp>
        <p:nvSpPr>
          <p:cNvPr id="4" name="Footer Placeholder 3">
            <a:extLst>
              <a:ext uri="{FF2B5EF4-FFF2-40B4-BE49-F238E27FC236}">
                <a16:creationId xmlns:a16="http://schemas.microsoft.com/office/drawing/2014/main" id="{59E20069-0EDF-D0DD-78DD-4275F53E93A9}"/>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9E6C3B8D-09D3-7925-68F8-70058E4BA5C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C621CBCF-2356-4F70-AB4E-71A591F3E8AF}" type="slidenum">
              <a:rPr lang="en-US" smtClean="0"/>
              <a:t>‹#›</a:t>
            </a:fld>
            <a:endParaRPr lang="en-US"/>
          </a:p>
        </p:txBody>
      </p:sp>
    </p:spTree>
    <p:extLst>
      <p:ext uri="{BB962C8B-B14F-4D97-AF65-F5344CB8AC3E}">
        <p14:creationId xmlns:p14="http://schemas.microsoft.com/office/powerpoint/2010/main" val="3837822120"/>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4:36.419"/>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1,'3'0,"2"0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7.712"/>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1,'0'0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3.70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1498,'0'-3,"0"-7,0-6,0-3,0-4,0-1,4-10,0-2,0-3,5-6,2-1,2-1,1 2,5 2,3 3,0 3,-1 5,-3 4,-2 1,-1 5,1 3,-2 1,2 5,1 0,-1 0,-1-1,0 2,-2 0,0-5,-3-2,1-1,-3-1,2 1,-2 0,5 4,2 1,6-2,2 0,7 1,1 3,8 1,3 2,14 2,12 4,9-5,8 0,10 1,0-1,0 1,-3 2,-8-1,-16 0,-13-5,-9 0,-6-1,-8-2,2-7,6-4,13-6,9-7,13-4,10 3,9 2,0 4,1 2,-9 6,-8 4,-11 6,-9 3,-13 3,-10 4,-5 2,-4 0,-7 5,-7 7,-4 5,-5 10,-2 3,-12 8,-5 0,-11 1,-10 4,-17 11,-21 13,-30 20,-18 19,-20 22,-8 22,4 8,13-10,21-13,24-24,26-19,21-22,17-17,14-9,5-6,3-5,-1-5,1 3,-2 0,-1 2,1 2,-2-1,1-2,-6-4,0-1,-2-3,2-1,-1 0,3 2,15-2,54-5,98-4,106-4,85-9,58-11,16-2,-11-5,-40 0,-65 2,-78 3,-71 5,-60 1,-49 8,-36 14,-23 18,-16 13,-13 9,-6 4,-4-4,-16-1,-16-3,-12-10,-15-8,-30-9,-35-9,-22 1,-12-3,-22-2,-5 3,11 0,8 4,5 7,4 4,-6 6,-2 2,8 6,11 8,23 5,35 3,34-4,32-9,25-1,20-6,13-5,7-2,3-3,1-2,-2 1,1-1,-6-2,-4 0,-7-2,-2-1,16-3,27-5,45-4,36-3,35-2,45-2,26-7,6-3,-20 1,-41 2,-42 2,-28 2,-15 1,0 1,0 1,12 4,17 0,4 1,12-2,4 0,-5-1,4-2,17 1,20-1,12-4,-2 0,-16 0,-25-6,-28-1,-28 1,-22 3,-11 2,7 2,38 2,46 0,47 5,46 16,23 9,-12 5,-38-3,-45-7,-43-7,-37-7,-25-5,-16-3,-12-5,-6-6,7-1,4-5,6 0,8 2,8 1,2 3,-1 2,-6-1,-6 2,-5 1,1-2,3 1,-1 1,-1 2,-5-9,-5-1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8.459"/>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0,'3'3,"14"14,19 26,36 30,42 28,33 23,30 14,21 9,16-2,-1-9,-2-16,-15-19,-20-14,-26-12,-20-10,-2 6,1 16,8 9,16 7,30 5,35 11,17-1,5-8,-14-23,-25-23,-32-17,-33-6,-28-7,-31-10,-28-5,-19-7,-6 5,0 2,4 2,8 6,7-2,-1-4,-7-4,-7-3,-5-6,-4-3,-1-5,-4-4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39.67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3095 0,'-6'7,"-18"4,-18 11,-16 7,-18 9,-8 0,-19 6,-3 6,-3-3,1 0,1-1,2 0,13-2,13 2,5 3,4 1,2 3,4 0,-1 2,-4 7,0-1,-10 11,-4 9,-4 12,1 10,2 3,6-5,7-3,6-7,8-8,4-10,5-7,1-6,3-7,5-5,3-9,4-8,-1 1,-4-2,0 3,-2 6,1 1,-1 5,-1 6,1 5,6 1,3-5,4-3,5-2,4-1,-2 4,3 7,1 0,2-1,1-3,3-8,2-9,2-6,3-12,11-16,6-13,1-6</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1.095"/>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0,'0'4,"0"3,3 1,4 6,11 6,10 6,15 5,20 10,29 7,26 14,37 16,30 6,18 2,12-1,-3-6,-24-6,-23-10,-33-13,-29-5,-17 0,-10 0,-9 3,-3 2,3-4,3 0,8-3,0 2,8 3,-3 1,-7-3,-6-7,-10-10,-15-7,-5-7,-7 0,-5-2,-5 0,3 3,1-1,4 4,1 2,-2-4,-6 0,-5-1,-1 0,-2 1,0 1,-2 5,-4 7,2 7,0 0,-3-3,0-1,3-3,-2 0,1-2,2-3,2-6,5-2,-2 1,0-1,-1-2,1 1,0-3,0-3,0-4,4 0,0 0,-2-1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5.850"/>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7767,'3'0,"4"0,4 0,4-4,4-3,7-1,7-3,5-2,5-5,5-3,3-4,6-1,6 4,1 3,-1-2,-4 3,-4 1,-7 4,-3 0,-6 3,-6 3,-6-1,2-4,-1-4,2-3,-2 0,3-4,4 2,5 2,4 1,-1 3,1-2,-4 2,-8 0,-7 1,-2 1,-1 4,2-1,3 3,-3-2,1 1,2 2,-1 2,3-1,-2-1,5-4,2-2,6 0,5-3,4-5,0-1,8-1,-4-3,3 0,4 1,1-2,0 1,1-2,4 3,-1 3,-2 3,-8 3,-7-2,-3-3,1-6,1-7,6-11,12-29,11-15,15-13,7-13,9 1,-2 10,4 14,3 6,-4 7,-9 8,-13 6,-12 4,-8 0,-10-1,-5-2,-1 0,-1-5,-1-1,-7 4,-6 11,-7 7,-4 5,-1 6,0 7,-2-3,-1-8,3-8,6-7,2-12,1-3,6-3,-2 2,3 2,-2 7,-4 10,-1 5,-4 7,0 6,2-1,2 3,1-4,-1 2,0-4,1 1,-2 4,-4-3,-6 2,0 3,3 3,-1 3,0 3,2-2,6-1,1 4,-2 2,4-5,-1-3,-4 1,-2 0,-1-4,-1-1,2 1,5-3,0-1,-1 6,2-2,0 1,-6 1,-5 6,-6 2,-3 2,0 0,4 0,2-7,7-3,3 4,-1-5,-2 3,-2 2,-2 2,4 1,7-2,5-1,-1 0,2-2,7-1,6-5,3 0,4-5,2-3,-6 2,-4 1,0 0,3-3,-4 2,1 0,3 0,0-3,-5 5,-9 6,0 4,-5 3,-5 1,-1-1,-3 2,1 2,-2 4,-1 0,-2 0,-2 2,-3 0,-3 1,1 0,-3-2,3 1,1 0,3-5,-4-3,0 2,0 0,1 1,0-1,8-6,2-3,7 0,3 2,5-3,-1-4,2-1,-3 1,1 4,4 0,-4-2,-4-2,1 1,-4 2,-3 4,-1 1,1-3,5-8,-1-1,0 3,1-3,7-2,0 0,1-1,4 0,-4 0,0 4,-3 4,-6 1,-6 6,-4-3,-3 3,1 2,0 2,-1 1,0-3,-2-1,1 0,-2 1,-3-3,3-3,3 0,3 2,-1 1,2-5,1 1,-2 1,2-2,2-1,0-2,-1 1,-3-3,-3 4,3 0,-1 3,-3 3,-3 5,-5-1,0 1,-2-3,-4-1,-2 0,1-2,0 0,-1 2,-1 0,-1-1,2 3,0-1,0 0,-1 1,0 1,-2 0,-1 1,1 0,-1 1,-1-4,1 0,0 0,0 0,0 2,0 0,0 1,0-3,0-1,0 1,0 1,0 0,0 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7.406"/>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633 0,'-4'0,"-3"7,-1 4,-3 1,1 1,0-1,1 0,-5-1,1-1,-1 3,-1-2,1 0,2-1,1 3,0 1,-1-1,-2-1,-5 0,-2-1,-1-4,4 1,1-1,1 1,0-1,-1-1,0 1,-4 3,-1-1,0 5,0 0,5 1,1-3,1 0,-1-2,-3 1,-2-2,3 0,1 0,0 1,3 2,1-2,3-1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5:49.711"/>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0,'3'0,"1"3,0 4,6 1,0 2,0 3,1-1,1 0,1-1,0 3,0 0,-2 0,0 1,2 1,4-2,0 0,-1-3,1 0,1-2,0 1,0-2,-3 5,-1-1,3-1,0-1,-1 0,1-4,-1-1,2 1,-1-1,-2 2,-1 0,-2 1,-1 1,-2 0,4 0,-1 1,2 5,-3 3,1 2,-2 1,0-4,-1-1,1 0,-1-1,0-1,0-5</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4-04T18:16:56.984"/>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83A96C83-7835-455A-B3B0-36A07D0A5AAE}"/>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eaLnBrk="1" hangingPunct="1">
              <a:defRPr sz="1200" b="0">
                <a:latin typeface="Arial" charset="0"/>
                <a:ea typeface="+mn-ea"/>
              </a:defRPr>
            </a:lvl1pPr>
          </a:lstStyle>
          <a:p>
            <a:pPr>
              <a:defRPr/>
            </a:pPr>
            <a:endParaRPr lang="en-US"/>
          </a:p>
        </p:txBody>
      </p:sp>
      <p:sp>
        <p:nvSpPr>
          <p:cNvPr id="111619" name="Rectangle 1027">
            <a:extLst>
              <a:ext uri="{FF2B5EF4-FFF2-40B4-BE49-F238E27FC236}">
                <a16:creationId xmlns:a16="http://schemas.microsoft.com/office/drawing/2014/main" id="{1BB26065-D4FB-4EFA-BE1B-29DD03D7AAFA}"/>
              </a:ext>
            </a:extLst>
          </p:cNvPr>
          <p:cNvSpPr>
            <a:spLocks noGrp="1" noChangeArrowheads="1"/>
          </p:cNvSpPr>
          <p:nvPr>
            <p:ph type="dt" idx="1"/>
          </p:nvPr>
        </p:nvSpPr>
        <p:spPr bwMode="auto">
          <a:xfrm>
            <a:off x="388620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hangingPunct="1">
              <a:defRPr sz="1200" b="0">
                <a:latin typeface="Arial" charset="0"/>
                <a:ea typeface="+mn-ea"/>
              </a:defRPr>
            </a:lvl1pPr>
          </a:lstStyle>
          <a:p>
            <a:pPr>
              <a:defRPr/>
            </a:pPr>
            <a:endParaRPr lang="en-US"/>
          </a:p>
        </p:txBody>
      </p:sp>
      <p:sp>
        <p:nvSpPr>
          <p:cNvPr id="20484" name="Rectangle 1028">
            <a:extLst>
              <a:ext uri="{FF2B5EF4-FFF2-40B4-BE49-F238E27FC236}">
                <a16:creationId xmlns:a16="http://schemas.microsoft.com/office/drawing/2014/main" id="{AE4DC23A-97B9-42CA-9E89-A7E2788D6697}"/>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 uri="{53640926-AAD7-44D8-BBD7-CCE9431645EC}">
              <a14:shadowObscured xmlns:a14="http://schemas.microsoft.com/office/drawing/2010/main" val="1"/>
            </a:ext>
            <a:ext uri="{FAA26D3D-D897-4be2-8F04-BA451C77F1D7}"/>
          </a:extLst>
        </p:spPr>
      </p:sp>
      <p:sp>
        <p:nvSpPr>
          <p:cNvPr id="111621" name="Rectangle 1029">
            <a:extLst>
              <a:ext uri="{FF2B5EF4-FFF2-40B4-BE49-F238E27FC236}">
                <a16:creationId xmlns:a16="http://schemas.microsoft.com/office/drawing/2014/main" id="{82037A03-E47C-4422-8ED7-A9983866BA04}"/>
              </a:ext>
            </a:extLst>
          </p:cNvPr>
          <p:cNvSpPr>
            <a:spLocks noGrp="1" noChangeArrowheads="1"/>
          </p:cNvSpPr>
          <p:nvPr>
            <p:ph type="body" sz="quarter" idx="3"/>
          </p:nvPr>
        </p:nvSpPr>
        <p:spPr bwMode="auto">
          <a:xfrm>
            <a:off x="914400" y="4343400"/>
            <a:ext cx="50292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407902FC-7A04-40A7-8215-390623C492B0}"/>
              </a:ext>
            </a:extLst>
          </p:cNvPr>
          <p:cNvSpPr>
            <a:spLocks noGrp="1" noChangeArrowheads="1"/>
          </p:cNvSpPr>
          <p:nvPr>
            <p:ph type="ftr" sz="quarter" idx="4"/>
          </p:nvPr>
        </p:nvSpPr>
        <p:spPr bwMode="auto">
          <a:xfrm>
            <a:off x="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eaLnBrk="1" hangingPunct="1">
              <a:defRPr sz="1200" b="0">
                <a:latin typeface="Arial" charset="0"/>
                <a:ea typeface="+mn-ea"/>
              </a:defRPr>
            </a:lvl1pPr>
          </a:lstStyle>
          <a:p>
            <a:pPr>
              <a:defRPr/>
            </a:pPr>
            <a:endParaRPr lang="en-US"/>
          </a:p>
        </p:txBody>
      </p:sp>
      <p:sp>
        <p:nvSpPr>
          <p:cNvPr id="111623" name="Rectangle 1031">
            <a:extLst>
              <a:ext uri="{FF2B5EF4-FFF2-40B4-BE49-F238E27FC236}">
                <a16:creationId xmlns:a16="http://schemas.microsoft.com/office/drawing/2014/main" id="{9CCA82CD-9662-458C-8950-9183CA0A97A2}"/>
              </a:ext>
            </a:extLst>
          </p:cNvPr>
          <p:cNvSpPr>
            <a:spLocks noGrp="1" noChangeArrowheads="1"/>
          </p:cNvSpPr>
          <p:nvPr>
            <p:ph type="sldNum" sz="quarter" idx="5"/>
          </p:nvPr>
        </p:nvSpPr>
        <p:spPr bwMode="auto">
          <a:xfrm>
            <a:off x="3886200" y="86868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hangingPunct="1">
              <a:defRPr sz="1200" b="0"/>
            </a:lvl1pPr>
          </a:lstStyle>
          <a:p>
            <a:fld id="{B09E80C2-94DA-4A5D-8A87-77EC1B8077B0}"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6E9121-D1B9-406D-8904-49796420B13E}"/>
              </a:ext>
            </a:extLst>
          </p:cNvPr>
          <p:cNvSpPr>
            <a:spLocks noGrp="1" noRot="1" noChangeAspect="1"/>
          </p:cNvSpPr>
          <p:nvPr>
            <p:ph type="sldImg"/>
          </p:nvPr>
        </p:nvSpPr>
        <p:spPr/>
      </p:sp>
      <p:sp>
        <p:nvSpPr>
          <p:cNvPr id="5123" name="Notes Placeholder 2">
            <a:extLst>
              <a:ext uri="{FF2B5EF4-FFF2-40B4-BE49-F238E27FC236}">
                <a16:creationId xmlns:a16="http://schemas.microsoft.com/office/drawing/2014/main" id="{8E4F3AD9-46C1-46F3-BE9B-AE466F0ECBF8}"/>
              </a:ext>
            </a:extLst>
          </p:cNvPr>
          <p:cNvSpPr>
            <a:spLocks noGrp="1"/>
          </p:cNvSpPr>
          <p:nvPr>
            <p:ph type="body" idx="1"/>
          </p:nvPr>
        </p:nvSpPr>
        <p:spPr>
          <a:noFill/>
        </p:spPr>
        <p:txBody>
          <a:bodyPr/>
          <a:lstStyle/>
          <a:p>
            <a:r>
              <a:rPr lang="en-US" altLang="en-US" dirty="0">
                <a:latin typeface="Arial" panose="020B0604020202020204" pitchFamily="34" charset="0"/>
              </a:rPr>
              <a:t>This lesson returns to arcpy functionality to discuss the Python mapping capabilities.  arcpy can automate map publication and manage existing project documents. The mapping module has Python classes that mimic the organization of ArcGIS Pro.  Keep in mind our recent discussion of user-defined classes. The terms property and method will reappear as we go over these mapping classes.  In this lecture, you will also see how to manipulate (add, remove, or move) map layers, how to modify map surrounds, such as the title and north arrow, and finally, how to modify the symbology of map layers.</a:t>
            </a:r>
          </a:p>
          <a:p>
            <a:endParaRPr lang="en-US" altLang="en-US" dirty="0">
              <a:latin typeface="Arial" panose="020B0604020202020204" pitchFamily="34" charset="0"/>
            </a:endParaRPr>
          </a:p>
        </p:txBody>
      </p:sp>
      <p:sp>
        <p:nvSpPr>
          <p:cNvPr id="5124" name="Slide Number Placeholder 3">
            <a:extLst>
              <a:ext uri="{FF2B5EF4-FFF2-40B4-BE49-F238E27FC236}">
                <a16:creationId xmlns:a16="http://schemas.microsoft.com/office/drawing/2014/main" id="{8F322EC2-DA2C-4BB4-9B58-276BEE3F863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70EF1F58-FCBC-4722-A61D-3466E5512950}" type="slidenum">
              <a:rPr lang="en-US" altLang="en-US" b="0"/>
              <a:pPr/>
              <a:t>1</a:t>
            </a:fld>
            <a:endParaRPr lang="en-US" altLang="en-US" b="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This code will try to use the “CURRENT” project to create the mapping object.  If this fails, it will try to use the project specified by this full path file name </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altLang="en-US" dirty="0"/>
              <a:t> .</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16</a:t>
            </a:fld>
            <a:endParaRPr lang="en-US" altLang="en-US"/>
          </a:p>
        </p:txBody>
      </p:sp>
    </p:spTree>
    <p:extLst>
      <p:ext uri="{BB962C8B-B14F-4D97-AF65-F5344CB8AC3E}">
        <p14:creationId xmlns:p14="http://schemas.microsoft.com/office/powerpoint/2010/main" val="17275278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This code will try to use the “CURRENT” project to create the mapping object.  If this fails, it will try to use the project specified by this full path file name </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altLang="en-US" dirty="0"/>
              <a:t> .</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17</a:t>
            </a:fld>
            <a:endParaRPr lang="en-US" altLang="en-US"/>
          </a:p>
        </p:txBody>
      </p:sp>
    </p:spTree>
    <p:extLst>
      <p:ext uri="{BB962C8B-B14F-4D97-AF65-F5344CB8AC3E}">
        <p14:creationId xmlns:p14="http://schemas.microsoft.com/office/powerpoint/2010/main" val="35251150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6F00C-1F92-4244-B987-3298B33FA5A2}"/>
              </a:ext>
            </a:extLst>
          </p:cNvPr>
          <p:cNvSpPr>
            <a:spLocks noGrp="1" noRot="1" noChangeAspect="1"/>
          </p:cNvSpPr>
          <p:nvPr>
            <p:ph type="sldImg"/>
          </p:nvPr>
        </p:nvSpPr>
        <p:spPr/>
      </p:sp>
      <p:sp>
        <p:nvSpPr>
          <p:cNvPr id="9219" name="Notes Placeholder 2">
            <a:extLst>
              <a:ext uri="{FF2B5EF4-FFF2-40B4-BE49-F238E27FC236}">
                <a16:creationId xmlns:a16="http://schemas.microsoft.com/office/drawing/2014/main" id="{B922E703-390A-4D10-A910-76BFA3D846DA}"/>
              </a:ext>
            </a:extLst>
          </p:cNvPr>
          <p:cNvSpPr>
            <a:spLocks noGrp="1"/>
          </p:cNvSpPr>
          <p:nvPr>
            <p:ph type="body" idx="1"/>
          </p:nvPr>
        </p:nvSpPr>
        <p:spPr>
          <a:noFill/>
        </p:spPr>
        <p:txBody>
          <a:bodyPr/>
          <a:lstStyle/>
          <a:p>
            <a:r>
              <a:rPr lang="en-US" altLang="en-US" dirty="0">
                <a:latin typeface="Arial" panose="020B0604020202020204" pitchFamily="34" charset="0"/>
              </a:rPr>
              <a:t>The mapping module has a set of classes and a set of functions.  Looking at the online help for the mapping module, you’ll see a folder for classes (expanded in the left screen shot) and a folder for functions, (expanded in the right screen shot). The classes include a </a:t>
            </a:r>
            <a:r>
              <a:rPr lang="en-US" altLang="en-US" dirty="0" err="1">
                <a:latin typeface="Arial" panose="020B0604020202020204" pitchFamily="34" charset="0"/>
              </a:rPr>
              <a:t>ArcGISProject</a:t>
            </a:r>
            <a:r>
              <a:rPr lang="en-US" altLang="en-US" dirty="0">
                <a:latin typeface="Arial" panose="020B0604020202020204" pitchFamily="34" charset="0"/>
              </a:rPr>
              <a:t> class, a Map Class, a Layer class, and many others.   The functions are grouped into two categories:  Functions for exporting and printing the map (most of these are for exporting. you can’t see the entire list here, but there is also a </a:t>
            </a:r>
            <a:r>
              <a:rPr lang="en-US" altLang="en-US" dirty="0" err="1">
                <a:latin typeface="Arial" panose="020B0604020202020204" pitchFamily="34" charset="0"/>
              </a:rPr>
              <a:t>PrintMap</a:t>
            </a:r>
            <a:r>
              <a:rPr lang="en-US" altLang="en-US" dirty="0">
                <a:latin typeface="Arial" panose="020B0604020202020204" pitchFamily="34" charset="0"/>
              </a:rPr>
              <a:t> function) and then the other category if for managing documents and layers.</a:t>
            </a:r>
          </a:p>
        </p:txBody>
      </p:sp>
      <p:sp>
        <p:nvSpPr>
          <p:cNvPr id="9220" name="Slide Number Placeholder 3">
            <a:extLst>
              <a:ext uri="{FF2B5EF4-FFF2-40B4-BE49-F238E27FC236}">
                <a16:creationId xmlns:a16="http://schemas.microsoft.com/office/drawing/2014/main" id="{FD843815-0778-4118-BE40-0985D0AA3E2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2DD6A5EF-8BC7-4F81-97FC-F6BC5ABB8BAE}" type="slidenum">
              <a:rPr lang="en-US" altLang="en-US" b="0"/>
              <a:pPr/>
              <a:t>18</a:t>
            </a:fld>
            <a:endParaRPr lang="en-US" altLang="en-US" b="0"/>
          </a:p>
        </p:txBody>
      </p:sp>
    </p:spTree>
    <p:extLst>
      <p:ext uri="{BB962C8B-B14F-4D97-AF65-F5344CB8AC3E}">
        <p14:creationId xmlns:p14="http://schemas.microsoft.com/office/powerpoint/2010/main" val="1526938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36F00C-1F92-4244-B987-3298B33FA5A2}"/>
              </a:ext>
            </a:extLst>
          </p:cNvPr>
          <p:cNvSpPr>
            <a:spLocks noGrp="1" noRot="1" noChangeAspect="1"/>
          </p:cNvSpPr>
          <p:nvPr>
            <p:ph type="sldImg"/>
          </p:nvPr>
        </p:nvSpPr>
        <p:spPr/>
      </p:sp>
      <p:sp>
        <p:nvSpPr>
          <p:cNvPr id="9219" name="Notes Placeholder 2">
            <a:extLst>
              <a:ext uri="{FF2B5EF4-FFF2-40B4-BE49-F238E27FC236}">
                <a16:creationId xmlns:a16="http://schemas.microsoft.com/office/drawing/2014/main" id="{B922E703-390A-4D10-A910-76BFA3D846DA}"/>
              </a:ext>
            </a:extLst>
          </p:cNvPr>
          <p:cNvSpPr>
            <a:spLocks noGrp="1"/>
          </p:cNvSpPr>
          <p:nvPr>
            <p:ph type="body" idx="1"/>
          </p:nvPr>
        </p:nvSpPr>
        <p:spPr>
          <a:noFill/>
        </p:spPr>
        <p:txBody>
          <a:bodyPr/>
          <a:lstStyle/>
          <a:p>
            <a:r>
              <a:rPr lang="en-US" altLang="en-US" dirty="0">
                <a:latin typeface="Arial" panose="020B0604020202020204" pitchFamily="34" charset="0"/>
              </a:rPr>
              <a:t>The arcpy.mp module has a set of classes and a set of functions.  Looking at the online help for the mapping module, you’ll see a folder for classes (expanded in the left screen shot) and a folder for functions, (expanded in the right screen shot). The classes include a </a:t>
            </a:r>
            <a:r>
              <a:rPr lang="en-US" altLang="en-US" dirty="0" err="1">
                <a:latin typeface="Arial" panose="020B0604020202020204" pitchFamily="34" charset="0"/>
              </a:rPr>
              <a:t>MapDocument</a:t>
            </a:r>
            <a:r>
              <a:rPr lang="en-US" altLang="en-US" dirty="0">
                <a:latin typeface="Arial" panose="020B0604020202020204" pitchFamily="34" charset="0"/>
              </a:rPr>
              <a:t> class, a </a:t>
            </a:r>
            <a:r>
              <a:rPr lang="en-US" altLang="en-US" dirty="0" err="1">
                <a:latin typeface="Arial" panose="020B0604020202020204" pitchFamily="34" charset="0"/>
              </a:rPr>
              <a:t>DataFrame</a:t>
            </a:r>
            <a:r>
              <a:rPr lang="en-US" altLang="en-US" dirty="0">
                <a:latin typeface="Arial" panose="020B0604020202020204" pitchFamily="34" charset="0"/>
              </a:rPr>
              <a:t> Class, a Layer class, and many others.   The functions are grouped into two categories:  Functions for exporting and printing the map (most of these are for exporting. you can’t see the entire list here, but there is also a </a:t>
            </a:r>
            <a:r>
              <a:rPr lang="en-US" altLang="en-US" dirty="0" err="1">
                <a:latin typeface="Arial" panose="020B0604020202020204" pitchFamily="34" charset="0"/>
              </a:rPr>
              <a:t>PrintMap</a:t>
            </a:r>
            <a:r>
              <a:rPr lang="en-US" altLang="en-US" dirty="0">
                <a:latin typeface="Arial" panose="020B0604020202020204" pitchFamily="34" charset="0"/>
              </a:rPr>
              <a:t> function) and then the other category if for managing documents and layers.</a:t>
            </a:r>
          </a:p>
          <a:p>
            <a:endParaRPr lang="en-US" altLang="en-US" dirty="0">
              <a:latin typeface="Arial" panose="020B0604020202020204" pitchFamily="34" charset="0"/>
            </a:endParaRPr>
          </a:p>
          <a:p>
            <a:r>
              <a:rPr lang="en-US" altLang="en-US" dirty="0">
                <a:latin typeface="Arial" panose="020B0604020202020204" pitchFamily="34" charset="0"/>
              </a:rPr>
              <a:t>Notice the alphabetical “help” lists of classes and functions in the left image. These are useful to print so that you can reference them while working with the mapping module.</a:t>
            </a:r>
          </a:p>
          <a:p>
            <a:endParaRPr lang="en-US" altLang="en-US" dirty="0">
              <a:latin typeface="Arial" panose="020B0604020202020204" pitchFamily="34" charset="0"/>
            </a:endParaRPr>
          </a:p>
          <a:p>
            <a:r>
              <a:rPr lang="en-US" altLang="en-US" dirty="0">
                <a:latin typeface="Arial" panose="020B0604020202020204" pitchFamily="34" charset="0"/>
              </a:rPr>
              <a:t>https://pro.arcgis.com/en/pro-app/latest/arcpy/mapping/alphabeticallistoffunctions.htm</a:t>
            </a:r>
          </a:p>
        </p:txBody>
      </p:sp>
      <p:sp>
        <p:nvSpPr>
          <p:cNvPr id="9220" name="Slide Number Placeholder 3">
            <a:extLst>
              <a:ext uri="{FF2B5EF4-FFF2-40B4-BE49-F238E27FC236}">
                <a16:creationId xmlns:a16="http://schemas.microsoft.com/office/drawing/2014/main" id="{FD843815-0778-4118-BE40-0985D0AA3E27}"/>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2DD6A5EF-8BC7-4F81-97FC-F6BC5ABB8BAE}" type="slidenum">
              <a:rPr lang="en-US" altLang="en-US" b="0"/>
              <a:pPr/>
              <a:t>19</a:t>
            </a:fld>
            <a:endParaRPr lang="en-US" altLang="en-US" b="0"/>
          </a:p>
        </p:txBody>
      </p:sp>
    </p:spTree>
    <p:extLst>
      <p:ext uri="{BB962C8B-B14F-4D97-AF65-F5344CB8AC3E}">
        <p14:creationId xmlns:p14="http://schemas.microsoft.com/office/powerpoint/2010/main" val="7598606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0F1D3-13BC-4885-A0EC-45B7936207C8}"/>
              </a:ext>
            </a:extLst>
          </p:cNvPr>
          <p:cNvSpPr>
            <a:spLocks noGrp="1" noRot="1" noChangeAspect="1"/>
          </p:cNvSpPr>
          <p:nvPr>
            <p:ph type="sldImg"/>
          </p:nvPr>
        </p:nvSpPr>
        <p:spPr/>
      </p:sp>
      <p:sp>
        <p:nvSpPr>
          <p:cNvPr id="31747" name="Notes Placeholder 2">
            <a:extLst>
              <a:ext uri="{FF2B5EF4-FFF2-40B4-BE49-F238E27FC236}">
                <a16:creationId xmlns:a16="http://schemas.microsoft.com/office/drawing/2014/main" id="{9CE6B4B3-A9C8-4D38-9922-ADA64A433BE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1FC6EC0F-A06A-4F88-A277-864401809D9A}"/>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1A238EBA-1BBB-45E9-A483-39638CB866DF}" type="slidenum">
              <a:rPr lang="en-US" altLang="en-US" b="0"/>
              <a:pPr/>
              <a:t>30</a:t>
            </a:fld>
            <a:endParaRPr lang="en-US" altLang="en-US" b="0"/>
          </a:p>
        </p:txBody>
      </p:sp>
    </p:spTree>
    <p:extLst>
      <p:ext uri="{BB962C8B-B14F-4D97-AF65-F5344CB8AC3E}">
        <p14:creationId xmlns:p14="http://schemas.microsoft.com/office/powerpoint/2010/main" val="528241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00F1D3-13BC-4885-A0EC-45B7936207C8}"/>
              </a:ext>
            </a:extLst>
          </p:cNvPr>
          <p:cNvSpPr>
            <a:spLocks noGrp="1" noRot="1" noChangeAspect="1"/>
          </p:cNvSpPr>
          <p:nvPr>
            <p:ph type="sldImg"/>
          </p:nvPr>
        </p:nvSpPr>
        <p:spPr/>
      </p:sp>
      <p:sp>
        <p:nvSpPr>
          <p:cNvPr id="31747" name="Notes Placeholder 2">
            <a:extLst>
              <a:ext uri="{FF2B5EF4-FFF2-40B4-BE49-F238E27FC236}">
                <a16:creationId xmlns:a16="http://schemas.microsoft.com/office/drawing/2014/main" id="{9CE6B4B3-A9C8-4D38-9922-ADA64A433BE3}"/>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1FC6EC0F-A06A-4F88-A277-864401809D9A}"/>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1A238EBA-1BBB-45E9-A483-39638CB866DF}" type="slidenum">
              <a:rPr lang="en-US" altLang="en-US" b="0"/>
              <a:pPr/>
              <a:t>33</a:t>
            </a:fld>
            <a:endParaRPr lang="en-US" altLang="en-US" b="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https://pro.arcgis.com/en/pro-app/latest/help/mapping/layer-properties/symbolize-feature-layers.htm</a:t>
            </a:r>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45</a:t>
            </a:fld>
            <a:endParaRPr lang="en-US" altLang="en-US"/>
          </a:p>
        </p:txBody>
      </p:sp>
    </p:spTree>
    <p:extLst>
      <p:ext uri="{BB962C8B-B14F-4D97-AF65-F5344CB8AC3E}">
        <p14:creationId xmlns:p14="http://schemas.microsoft.com/office/powerpoint/2010/main" val="9718635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https://pro.arcgis.com/en/pro-app/latest/help/data/imagery/symbology-pane.htm</a:t>
            </a:r>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46</a:t>
            </a:fld>
            <a:endParaRPr lang="en-US" altLang="en-US"/>
          </a:p>
        </p:txBody>
      </p:sp>
    </p:spTree>
    <p:extLst>
      <p:ext uri="{BB962C8B-B14F-4D97-AF65-F5344CB8AC3E}">
        <p14:creationId xmlns:p14="http://schemas.microsoft.com/office/powerpoint/2010/main" val="3614509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E05F5-06C2-4019-A801-A8797972BC2C}"/>
              </a:ext>
            </a:extLst>
          </p:cNvPr>
          <p:cNvSpPr>
            <a:spLocks noGrp="1" noRot="1" noChangeAspect="1"/>
          </p:cNvSpPr>
          <p:nvPr>
            <p:ph type="sldImg"/>
          </p:nvPr>
        </p:nvSpPr>
        <p:spPr/>
      </p:sp>
      <p:sp>
        <p:nvSpPr>
          <p:cNvPr id="46083" name="Notes Placeholder 2">
            <a:extLst>
              <a:ext uri="{FF2B5EF4-FFF2-40B4-BE49-F238E27FC236}">
                <a16:creationId xmlns:a16="http://schemas.microsoft.com/office/drawing/2014/main" id="{B656BB15-D177-4789-9ABC-ABB2146E05D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B560F6D-6669-41C4-8BF5-3C2BFCA506B5}"/>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0F5157FD-89E2-4F14-BCB9-49EFD8E22018}" type="slidenum">
              <a:rPr lang="en-US" altLang="en-US" b="0"/>
              <a:pPr/>
              <a:t>65</a:t>
            </a:fld>
            <a:endParaRPr lang="en-US" altLang="en-US" b="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8E05F5-06C2-4019-A801-A8797972BC2C}"/>
              </a:ext>
            </a:extLst>
          </p:cNvPr>
          <p:cNvSpPr>
            <a:spLocks noGrp="1" noRot="1" noChangeAspect="1"/>
          </p:cNvSpPr>
          <p:nvPr>
            <p:ph type="sldImg"/>
          </p:nvPr>
        </p:nvSpPr>
        <p:spPr/>
      </p:sp>
      <p:sp>
        <p:nvSpPr>
          <p:cNvPr id="46083" name="Notes Placeholder 2">
            <a:extLst>
              <a:ext uri="{FF2B5EF4-FFF2-40B4-BE49-F238E27FC236}">
                <a16:creationId xmlns:a16="http://schemas.microsoft.com/office/drawing/2014/main" id="{B656BB15-D177-4789-9ABC-ABB2146E05D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B560F6D-6669-41C4-8BF5-3C2BFCA506B5}"/>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0F5157FD-89E2-4F14-BCB9-49EFD8E22018}" type="slidenum">
              <a:rPr lang="en-US" altLang="en-US" b="0"/>
              <a:pPr/>
              <a:t>69</a:t>
            </a:fld>
            <a:endParaRPr lang="en-US" altLang="en-US" b="0"/>
          </a:p>
        </p:txBody>
      </p:sp>
    </p:spTree>
    <p:extLst>
      <p:ext uri="{BB962C8B-B14F-4D97-AF65-F5344CB8AC3E}">
        <p14:creationId xmlns:p14="http://schemas.microsoft.com/office/powerpoint/2010/main" val="3610836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Small multiples </a:t>
            </a:r>
            <a:r>
              <a:rPr lang="en-US" b="1" i="0" dirty="0">
                <a:effectLst/>
                <a:latin typeface="Work Sans" panose="020B0604020202020204" pitchFamily="2" charset="0"/>
              </a:rPr>
              <a:t>use the same basic map to display different slices of a data set.</a:t>
            </a:r>
            <a:endParaRPr lang="en-US" altLang="en-US" dirty="0">
              <a:latin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3</a:t>
            </a:fld>
            <a:endParaRPr lang="en-US" altLang="en-US"/>
          </a:p>
        </p:txBody>
      </p:sp>
    </p:spTree>
    <p:extLst>
      <p:ext uri="{BB962C8B-B14F-4D97-AF65-F5344CB8AC3E}">
        <p14:creationId xmlns:p14="http://schemas.microsoft.com/office/powerpoint/2010/main" val="1066647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70</a:t>
            </a:fld>
            <a:endParaRPr lang="en-US" altLang="en-US" b="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71</a:t>
            </a:fld>
            <a:endParaRPr lang="en-US" altLang="en-US" b="0"/>
          </a:p>
        </p:txBody>
      </p:sp>
    </p:spTree>
    <p:extLst>
      <p:ext uri="{BB962C8B-B14F-4D97-AF65-F5344CB8AC3E}">
        <p14:creationId xmlns:p14="http://schemas.microsoft.com/office/powerpoint/2010/main" val="39131588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0A7648-DBBA-4344-AC97-36B00B75CAC4}"/>
              </a:ext>
            </a:extLst>
          </p:cNvPr>
          <p:cNvSpPr>
            <a:spLocks noGrp="1" noRot="1" noChangeAspect="1"/>
          </p:cNvSpPr>
          <p:nvPr>
            <p:ph type="sldImg"/>
          </p:nvPr>
        </p:nvSpPr>
        <p:spPr/>
      </p:sp>
      <p:sp>
        <p:nvSpPr>
          <p:cNvPr id="44035" name="Notes Placeholder 2">
            <a:extLst>
              <a:ext uri="{FF2B5EF4-FFF2-40B4-BE49-F238E27FC236}">
                <a16:creationId xmlns:a16="http://schemas.microsoft.com/office/drawing/2014/main" id="{C6281565-DDCA-4D16-930E-B12840875EA7}"/>
              </a:ext>
            </a:extLst>
          </p:cNvPr>
          <p:cNvSpPr>
            <a:spLocks noGrp="1"/>
          </p:cNvSpPr>
          <p:nvPr>
            <p:ph type="body" idx="1"/>
          </p:nvPr>
        </p:nvSpPr>
        <p:spPr>
          <a:noFill/>
        </p:spPr>
        <p:txBody>
          <a:bodyPr/>
          <a:lstStyle/>
          <a:p>
            <a:r>
              <a:rPr lang="en-US" dirty="0" err="1"/>
              <a:t>myElements</a:t>
            </a:r>
            <a:r>
              <a:rPr lang="en-US" dirty="0"/>
              <a:t> = </a:t>
            </a:r>
            <a:r>
              <a:rPr lang="en-US" dirty="0" err="1"/>
              <a:t>myLayout.listElements</a:t>
            </a:r>
            <a:r>
              <a:rPr lang="en-US" dirty="0"/>
              <a:t>() </a:t>
            </a:r>
          </a:p>
          <a:p>
            <a:r>
              <a:rPr lang="en-US" dirty="0"/>
              <a:t>for e in </a:t>
            </a:r>
            <a:r>
              <a:rPr lang="en-US" dirty="0" err="1"/>
              <a:t>myElements</a:t>
            </a:r>
            <a:r>
              <a:rPr lang="en-US" dirty="0"/>
              <a:t>: </a:t>
            </a:r>
          </a:p>
          <a:p>
            <a:r>
              <a:rPr lang="en-US"/>
              <a:t>    print</a:t>
            </a:r>
            <a:r>
              <a:rPr lang="en-US" dirty="0"/>
              <a:t>(e.name)</a:t>
            </a:r>
            <a:endParaRPr lang="en-US" altLang="en-US" dirty="0">
              <a:latin typeface="Arial" panose="020B0604020202020204" pitchFamily="34" charset="0"/>
            </a:endParaRPr>
          </a:p>
        </p:txBody>
      </p:sp>
      <p:sp>
        <p:nvSpPr>
          <p:cNvPr id="44036" name="Slide Number Placeholder 3">
            <a:extLst>
              <a:ext uri="{FF2B5EF4-FFF2-40B4-BE49-F238E27FC236}">
                <a16:creationId xmlns:a16="http://schemas.microsoft.com/office/drawing/2014/main" id="{59B263D2-626C-4F06-B246-78A2B62B4F28}"/>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901303B-F157-42BE-B241-EBE4B6830C5F}" type="slidenum">
              <a:rPr lang="en-US" altLang="en-US" b="0"/>
              <a:pPr/>
              <a:t>72</a:t>
            </a:fld>
            <a:endParaRPr lang="en-US" altLang="en-US" b="0"/>
          </a:p>
        </p:txBody>
      </p:sp>
    </p:spTree>
    <p:extLst>
      <p:ext uri="{BB962C8B-B14F-4D97-AF65-F5344CB8AC3E}">
        <p14:creationId xmlns:p14="http://schemas.microsoft.com/office/powerpoint/2010/main" val="38330107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20319-C27B-4D6B-B592-3A447C1394D6}"/>
              </a:ext>
            </a:extLst>
          </p:cNvPr>
          <p:cNvSpPr>
            <a:spLocks noGrp="1" noRot="1" noChangeAspect="1"/>
          </p:cNvSpPr>
          <p:nvPr>
            <p:ph type="sldImg"/>
          </p:nvPr>
        </p:nvSpPr>
        <p:spPr/>
      </p:sp>
      <p:sp>
        <p:nvSpPr>
          <p:cNvPr id="48131" name="Notes Placeholder 2">
            <a:extLst>
              <a:ext uri="{FF2B5EF4-FFF2-40B4-BE49-F238E27FC236}">
                <a16:creationId xmlns:a16="http://schemas.microsoft.com/office/drawing/2014/main" id="{2D60CA11-2E02-459B-A427-37511C07790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63AC49B4-0FDF-4BB3-BE18-E080A47FAAE1}"/>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BF0CDA8C-0FDA-4C00-9569-AB944F681F1C}" type="slidenum">
              <a:rPr lang="en-US" altLang="en-US" b="0"/>
              <a:pPr/>
              <a:t>73</a:t>
            </a:fld>
            <a:endParaRPr lang="en-US" altLang="en-US" b="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0320319-C27B-4D6B-B592-3A447C1394D6}"/>
              </a:ext>
            </a:extLst>
          </p:cNvPr>
          <p:cNvSpPr>
            <a:spLocks noGrp="1" noRot="1" noChangeAspect="1"/>
          </p:cNvSpPr>
          <p:nvPr>
            <p:ph type="sldImg"/>
          </p:nvPr>
        </p:nvSpPr>
        <p:spPr/>
      </p:sp>
      <p:sp>
        <p:nvSpPr>
          <p:cNvPr id="48131" name="Notes Placeholder 2">
            <a:extLst>
              <a:ext uri="{FF2B5EF4-FFF2-40B4-BE49-F238E27FC236}">
                <a16:creationId xmlns:a16="http://schemas.microsoft.com/office/drawing/2014/main" id="{2D60CA11-2E02-459B-A427-37511C077900}"/>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63AC49B4-0FDF-4BB3-BE18-E080A47FAAE1}"/>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BF0CDA8C-0FDA-4C00-9569-AB944F681F1C}" type="slidenum">
              <a:rPr lang="en-US" altLang="en-US" b="0"/>
              <a:pPr/>
              <a:t>74</a:t>
            </a:fld>
            <a:endParaRPr lang="en-US" altLang="en-US" b="0"/>
          </a:p>
        </p:txBody>
      </p:sp>
    </p:spTree>
    <p:extLst>
      <p:ext uri="{BB962C8B-B14F-4D97-AF65-F5344CB8AC3E}">
        <p14:creationId xmlns:p14="http://schemas.microsoft.com/office/powerpoint/2010/main" val="269961563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76</a:t>
            </a:fld>
            <a:endParaRPr lang="en-US" altLang="en-US" b="0"/>
          </a:p>
        </p:txBody>
      </p:sp>
    </p:spTree>
    <p:extLst>
      <p:ext uri="{BB962C8B-B14F-4D97-AF65-F5344CB8AC3E}">
        <p14:creationId xmlns:p14="http://schemas.microsoft.com/office/powerpoint/2010/main" val="429495820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77</a:t>
            </a:fld>
            <a:endParaRPr lang="en-US" altLang="en-US" b="0"/>
          </a:p>
        </p:txBody>
      </p:sp>
    </p:spTree>
    <p:extLst>
      <p:ext uri="{BB962C8B-B14F-4D97-AF65-F5344CB8AC3E}">
        <p14:creationId xmlns:p14="http://schemas.microsoft.com/office/powerpoint/2010/main" val="163677972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D1AFEDD-B9E9-4466-B355-F73D6B5434BA}"/>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ABD4AF4A-8AB9-4F63-A9CB-34173E215BEA}"/>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1268" name="Slide Number Placeholder 3">
            <a:extLst>
              <a:ext uri="{FF2B5EF4-FFF2-40B4-BE49-F238E27FC236}">
                <a16:creationId xmlns:a16="http://schemas.microsoft.com/office/drawing/2014/main" id="{AA9F776B-9E94-442E-AE80-61D6B6558463}"/>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DADD8167-C2DA-4D92-AB72-4407A2FECF86}" type="slidenum">
              <a:rPr lang="en-US" altLang="en-US" b="0"/>
              <a:pPr/>
              <a:t>78</a:t>
            </a:fld>
            <a:endParaRPr lang="en-US" altLang="en-US" b="0"/>
          </a:p>
        </p:txBody>
      </p:sp>
    </p:spTree>
    <p:extLst>
      <p:ext uri="{BB962C8B-B14F-4D97-AF65-F5344CB8AC3E}">
        <p14:creationId xmlns:p14="http://schemas.microsoft.com/office/powerpoint/2010/main" val="4299839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09E80C2-94DA-4A5D-8A87-77EC1B8077B0}" type="slidenum">
              <a:rPr lang="en-US" altLang="en-US" smtClean="0"/>
              <a:pPr/>
              <a:t>7</a:t>
            </a:fld>
            <a:endParaRPr lang="en-US" altLang="en-US"/>
          </a:p>
        </p:txBody>
      </p:sp>
    </p:spTree>
    <p:extLst>
      <p:ext uri="{BB962C8B-B14F-4D97-AF65-F5344CB8AC3E}">
        <p14:creationId xmlns:p14="http://schemas.microsoft.com/office/powerpoint/2010/main" val="19707513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r>
              <a:rPr lang="en-US" b="0" i="0" dirty="0">
                <a:solidFill>
                  <a:srgbClr val="464646"/>
                </a:solidFill>
                <a:effectLst/>
                <a:latin typeface="Segoe UI" panose="020B0502040204020203" pitchFamily="34" charset="0"/>
              </a:rPr>
              <a:t>You can save a copy of the project. And this allows you to automate your creation of figures.  </a:t>
            </a:r>
          </a:p>
          <a:p>
            <a:pPr eaLnBrk="1" hangingPunct="1">
              <a:defRPr/>
            </a:pPr>
            <a:endParaRPr lang="en-US" b="0" i="0" dirty="0">
              <a:solidFill>
                <a:srgbClr val="464646"/>
              </a:solidFill>
              <a:effectLst/>
              <a:latin typeface="Segoe UI" panose="020B0502040204020203" pitchFamily="34" charset="0"/>
              <a:ea typeface="ＭＳ Ｐゴシック" charset="0"/>
            </a:endParaRPr>
          </a:p>
          <a:p>
            <a:pPr eaLnBrk="1" hangingPunct="1">
              <a:defRPr/>
            </a:pPr>
            <a:r>
              <a:rPr lang="en-US" b="0" i="0" dirty="0">
                <a:solidFill>
                  <a:srgbClr val="464646"/>
                </a:solidFill>
                <a:effectLst/>
                <a:latin typeface="Segoe UI" panose="020B0502040204020203" pitchFamily="34" charset="0"/>
              </a:rPr>
              <a:t>Or it can be that the mapping stuff is run inside of you script tool and the user runs the script tool and sees the</a:t>
            </a:r>
            <a:r>
              <a:rPr lang="en-US" b="0" i="0" dirty="0">
                <a:solidFill>
                  <a:srgbClr val="464646"/>
                </a:solidFill>
                <a:effectLst/>
                <a:latin typeface="Segoe UI" panose="020B0502040204020203" pitchFamily="34" charset="0"/>
                <a:ea typeface="ＭＳ Ｐゴシック" charset="0"/>
              </a:rPr>
              <a:t> </a:t>
            </a:r>
            <a:r>
              <a:rPr lang="en-US" b="0" i="0" dirty="0">
                <a:solidFill>
                  <a:srgbClr val="464646"/>
                </a:solidFill>
                <a:effectLst/>
                <a:latin typeface="Segoe UI" panose="020B0502040204020203" pitchFamily="34" charset="0"/>
              </a:rPr>
              <a:t>map being updated by the </a:t>
            </a:r>
            <a:r>
              <a:rPr lang="en-US" b="0" i="0" dirty="0" err="1">
                <a:solidFill>
                  <a:srgbClr val="464646"/>
                </a:solidFill>
                <a:effectLst/>
                <a:latin typeface="Segoe UI" panose="020B0502040204020203" pitchFamily="34" charset="0"/>
              </a:rPr>
              <a:t>the</a:t>
            </a:r>
            <a:r>
              <a:rPr lang="en-US" b="0" i="0" dirty="0">
                <a:solidFill>
                  <a:srgbClr val="464646"/>
                </a:solidFill>
                <a:effectLst/>
                <a:latin typeface="Segoe UI" panose="020B0502040204020203" pitchFamily="34" charset="0"/>
              </a:rPr>
              <a:t> current map that they're looking at being updated once the script has run.</a:t>
            </a:r>
          </a:p>
          <a:p>
            <a:pPr eaLnBrk="1" hangingPunct="1">
              <a:defRPr/>
            </a:pPr>
            <a:endParaRPr lang="en-US" b="0" i="0" dirty="0">
              <a:solidFill>
                <a:srgbClr val="464646"/>
              </a:solidFill>
              <a:effectLst/>
              <a:latin typeface="Segoe UI" panose="020B0502040204020203" pitchFamily="34" charset="0"/>
              <a:ea typeface="ＭＳ Ｐゴシック" charset="0"/>
            </a:endParaRPr>
          </a:p>
          <a:p>
            <a:pPr eaLnBrk="1" hangingPunct="1">
              <a:defRPr/>
            </a:pPr>
            <a:r>
              <a:rPr lang="en-US" b="0" i="0" dirty="0">
                <a:solidFill>
                  <a:srgbClr val="464646"/>
                </a:solidFill>
                <a:effectLst/>
                <a:latin typeface="Segoe UI" panose="020B0502040204020203" pitchFamily="34" charset="0"/>
              </a:rPr>
              <a:t>So that's the general introduction. We'll get into the nitty gritty in the next video.</a:t>
            </a:r>
            <a:endParaRPr lang="en-US" b="0" i="0" dirty="0">
              <a:solidFill>
                <a:srgbClr val="464646"/>
              </a:solidFill>
              <a:effectLst/>
              <a:latin typeface="Segoe UI" panose="020B0502040204020203" pitchFamily="34" charset="0"/>
              <a:ea typeface="ＭＳ Ｐゴシック" charset="0"/>
            </a:endParaRPr>
          </a:p>
          <a:p>
            <a:pPr eaLnBrk="1" hangingPunct="1">
              <a:defRPr/>
            </a:pPr>
            <a:endParaRPr lang="en-US" b="0" i="0" dirty="0">
              <a:solidFill>
                <a:srgbClr val="464646"/>
              </a:solidFill>
              <a:effectLst/>
              <a:latin typeface="Segoe UI" panose="020B0502040204020203" pitchFamily="34" charset="0"/>
              <a:ea typeface="ＭＳ Ｐゴシック" charset="0"/>
            </a:endParaRPr>
          </a:p>
          <a:p>
            <a:pPr eaLnBrk="1" hangingPunct="1">
              <a:defRPr/>
            </a:pPr>
            <a:r>
              <a:rPr lang="en-US" b="0" i="0" dirty="0">
                <a:solidFill>
                  <a:srgbClr val="464646"/>
                </a:solidFill>
                <a:effectLst/>
                <a:latin typeface="Segoe UI" panose="020B0502040204020203" pitchFamily="34" charset="0"/>
                <a:ea typeface="ＭＳ Ｐゴシック" charset="0"/>
              </a:rPr>
              <a:t>The </a:t>
            </a:r>
            <a:r>
              <a:rPr lang="en-US" b="0" i="0" dirty="0" err="1">
                <a:solidFill>
                  <a:srgbClr val="464646"/>
                </a:solidFill>
                <a:effectLst/>
                <a:latin typeface="Segoe UI" panose="020B0502040204020203" pitchFamily="34" charset="0"/>
                <a:ea typeface="ＭＳ Ｐゴシック" charset="0"/>
              </a:rPr>
              <a:t>mp</a:t>
            </a:r>
            <a:r>
              <a:rPr lang="en-US" b="0" i="0" dirty="0">
                <a:solidFill>
                  <a:srgbClr val="464646"/>
                </a:solidFill>
                <a:effectLst/>
                <a:latin typeface="Segoe UI" panose="020B0502040204020203" pitchFamily="34" charset="0"/>
                <a:ea typeface="ＭＳ Ｐゴシック" charset="0"/>
              </a:rPr>
              <a:t> module is really quite fun because you get to modify the look of your map. </a:t>
            </a: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9</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D1A91-DBC3-4352-A95E-A1EF26C9DB8F}"/>
              </a:ext>
            </a:extLst>
          </p:cNvPr>
          <p:cNvSpPr>
            <a:spLocks noGrp="1" noRot="1" noChangeAspect="1"/>
          </p:cNvSpPr>
          <p:nvPr>
            <p:ph type="sldImg"/>
          </p:nvPr>
        </p:nvSpPr>
        <p:spPr/>
      </p:sp>
      <p:sp>
        <p:nvSpPr>
          <p:cNvPr id="23555" name="Notes Placeholder 2">
            <a:extLst>
              <a:ext uri="{FF2B5EF4-FFF2-40B4-BE49-F238E27FC236}">
                <a16:creationId xmlns:a16="http://schemas.microsoft.com/office/drawing/2014/main" id="{BA924827-4DD4-42D1-9568-FE0EA2A9408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BE6AB3F4-11D1-4EF3-A166-EDFD305A629C}"/>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C925FB3-CE17-4CEF-9CAC-3643F4C28992}" type="slidenum">
              <a:rPr lang="en-US" altLang="en-US" b="0"/>
              <a:pPr/>
              <a:t>11</a:t>
            </a:fld>
            <a:endParaRPr lang="en-US" altLang="en-US" b="0"/>
          </a:p>
        </p:txBody>
      </p:sp>
    </p:spTree>
    <p:extLst>
      <p:ext uri="{BB962C8B-B14F-4D97-AF65-F5344CB8AC3E}">
        <p14:creationId xmlns:p14="http://schemas.microsoft.com/office/powerpoint/2010/main" val="40346772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1D1A91-DBC3-4352-A95E-A1EF26C9DB8F}"/>
              </a:ext>
            </a:extLst>
          </p:cNvPr>
          <p:cNvSpPr>
            <a:spLocks noGrp="1" noRot="1" noChangeAspect="1"/>
          </p:cNvSpPr>
          <p:nvPr>
            <p:ph type="sldImg"/>
          </p:nvPr>
        </p:nvSpPr>
        <p:spPr/>
      </p:sp>
      <p:sp>
        <p:nvSpPr>
          <p:cNvPr id="23555" name="Notes Placeholder 2">
            <a:extLst>
              <a:ext uri="{FF2B5EF4-FFF2-40B4-BE49-F238E27FC236}">
                <a16:creationId xmlns:a16="http://schemas.microsoft.com/office/drawing/2014/main" id="{BA924827-4DD4-42D1-9568-FE0EA2A9408C}"/>
              </a:ext>
            </a:extLst>
          </p:cNvPr>
          <p:cNvSpPr>
            <a:spLocks noGrp="1"/>
          </p:cNvSpPr>
          <p:nvPr>
            <p:ph type="body" idx="1"/>
          </p:nvPr>
        </p:nvSpPr>
        <p:spPr>
          <a:noFill/>
        </p:spPr>
        <p:txBody>
          <a:bodyPr/>
          <a:lstStyle/>
          <a:p>
            <a:r>
              <a:rPr lang="en-US" altLang="en-US" dirty="0">
                <a:latin typeface="Arial" panose="020B0604020202020204" pitchFamily="34" charset="0"/>
              </a:rPr>
              <a:t>Showing transition for ArcGIS Desktop to Pro.</a:t>
            </a:r>
          </a:p>
        </p:txBody>
      </p:sp>
      <p:sp>
        <p:nvSpPr>
          <p:cNvPr id="23556" name="Slide Number Placeholder 3">
            <a:extLst>
              <a:ext uri="{FF2B5EF4-FFF2-40B4-BE49-F238E27FC236}">
                <a16:creationId xmlns:a16="http://schemas.microsoft.com/office/drawing/2014/main" id="{BE6AB3F4-11D1-4EF3-A166-EDFD305A629C}"/>
              </a:ext>
            </a:extLst>
          </p:cNvPr>
          <p:cNvSpPr>
            <a:spLocks noGrp="1"/>
          </p:cNvSpPr>
          <p:nvPr>
            <p:ph type="sldNum" sz="quarter" idx="5"/>
          </p:nvPr>
        </p:nvSpPr>
        <p:spPr>
          <a:noFill/>
        </p:spPr>
        <p:txBody>
          <a:bodyPr/>
          <a:lstStyle>
            <a:lvl1pPr>
              <a:defRPr b="1">
                <a:solidFill>
                  <a:schemeClr val="tx1"/>
                </a:solidFill>
                <a:latin typeface="Arial" panose="020B0604020202020204" pitchFamily="34" charset="0"/>
                <a:ea typeface="ＭＳ Ｐゴシック" panose="020B0600070205080204" pitchFamily="34" charset="-128"/>
              </a:defRPr>
            </a:lvl1pPr>
            <a:lvl2pPr marL="742950" indent="-285750">
              <a:defRPr b="1">
                <a:solidFill>
                  <a:schemeClr val="tx1"/>
                </a:solidFill>
                <a:latin typeface="Arial" panose="020B0604020202020204" pitchFamily="34" charset="0"/>
                <a:ea typeface="ＭＳ Ｐゴシック" panose="020B0600070205080204" pitchFamily="34" charset="-128"/>
              </a:defRPr>
            </a:lvl2pPr>
            <a:lvl3pPr marL="1143000" indent="-228600">
              <a:defRPr b="1">
                <a:solidFill>
                  <a:schemeClr val="tx1"/>
                </a:solidFill>
                <a:latin typeface="Arial" panose="020B0604020202020204" pitchFamily="34" charset="0"/>
                <a:ea typeface="ＭＳ Ｐゴシック" panose="020B0600070205080204" pitchFamily="34" charset="-128"/>
              </a:defRPr>
            </a:lvl3pPr>
            <a:lvl4pPr marL="1600200" indent="-228600">
              <a:defRPr b="1">
                <a:solidFill>
                  <a:schemeClr val="tx1"/>
                </a:solidFill>
                <a:latin typeface="Arial" panose="020B0604020202020204" pitchFamily="34" charset="0"/>
                <a:ea typeface="ＭＳ Ｐゴシック" panose="020B0600070205080204" pitchFamily="34" charset="-128"/>
              </a:defRPr>
            </a:lvl4pPr>
            <a:lvl5pPr marL="2057400" indent="-228600">
              <a:defRPr b="1">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b="1">
                <a:solidFill>
                  <a:schemeClr val="tx1"/>
                </a:solidFill>
                <a:latin typeface="Arial" panose="020B0604020202020204" pitchFamily="34" charset="0"/>
                <a:ea typeface="ＭＳ Ｐゴシック" panose="020B0600070205080204" pitchFamily="34" charset="-128"/>
              </a:defRPr>
            </a:lvl9pPr>
          </a:lstStyle>
          <a:p>
            <a:fld id="{4C925FB3-CE17-4CEF-9CAC-3643F4C28992}" type="slidenum">
              <a:rPr lang="en-US" altLang="en-US" b="0"/>
              <a:pPr/>
              <a:t>12</a:t>
            </a:fld>
            <a:endParaRPr lang="en-US" altLang="en-US" b="0"/>
          </a:p>
        </p:txBody>
      </p:sp>
    </p:spTree>
    <p:extLst>
      <p:ext uri="{BB962C8B-B14F-4D97-AF65-F5344CB8AC3E}">
        <p14:creationId xmlns:p14="http://schemas.microsoft.com/office/powerpoint/2010/main" val="19136656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13</a:t>
            </a:fld>
            <a:endParaRPr lang="en-US" altLang="en-US"/>
          </a:p>
        </p:txBody>
      </p:sp>
    </p:spTree>
    <p:extLst>
      <p:ext uri="{BB962C8B-B14F-4D97-AF65-F5344CB8AC3E}">
        <p14:creationId xmlns:p14="http://schemas.microsoft.com/office/powerpoint/2010/main" val="153711764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in a Notebook, the Python window, or in a Script Tool.</a:t>
            </a:r>
          </a:p>
          <a:p>
            <a:r>
              <a:rPr lang="en-US" altLang="en-US" dirty="0"/>
              <a:t>Otherwise, you need to specify a project full path file name.</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14</a:t>
            </a:fld>
            <a:endParaRPr lang="en-US" altLang="en-US"/>
          </a:p>
        </p:txBody>
      </p:sp>
    </p:spTree>
    <p:extLst>
      <p:ext uri="{BB962C8B-B14F-4D97-AF65-F5344CB8AC3E}">
        <p14:creationId xmlns:p14="http://schemas.microsoft.com/office/powerpoint/2010/main" val="32919923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E05A331A-73D6-45F3-98E1-56412A5E1D0A}"/>
              </a:ext>
            </a:extLst>
          </p:cNvPr>
          <p:cNvSpPr>
            <a:spLocks noGrp="1" noRot="1" noChangeAspect="1" noTextEdit="1"/>
          </p:cNvSpPr>
          <p:nvPr>
            <p:ph type="sldImg"/>
          </p:nvPr>
        </p:nvSpPr>
        <p:spPr>
          <a:ln/>
        </p:spPr>
      </p:sp>
      <p:sp>
        <p:nvSpPr>
          <p:cNvPr id="22531" name="Notes Placeholder 2">
            <a:extLst>
              <a:ext uri="{FF2B5EF4-FFF2-40B4-BE49-F238E27FC236}">
                <a16:creationId xmlns:a16="http://schemas.microsoft.com/office/drawing/2014/main" id="{EAD3F85C-7151-40F2-B2A9-1202854EA28E}"/>
              </a:ext>
            </a:extLst>
          </p:cNvPr>
          <p:cNvSpPr>
            <a:spLocks noGrp="1"/>
          </p:cNvSpPr>
          <p:nvPr>
            <p:ph type="body" idx="1"/>
          </p:nvPr>
        </p:nvSpPr>
        <p:spPr>
          <a:extLs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in a Notebook, the Python window, or in a Script Tool.</a:t>
            </a:r>
          </a:p>
          <a:p>
            <a:r>
              <a:rPr lang="en-US" altLang="en-US" dirty="0"/>
              <a:t>Otherwise, you need to specify a project full path file name.</a:t>
            </a:r>
          </a:p>
          <a:p>
            <a:pPr eaLnBrk="1" hangingPunct="1">
              <a:defRPr/>
            </a:pPr>
            <a:endParaRPr lang="en-US" dirty="0">
              <a:ea typeface="ＭＳ Ｐゴシック" charset="0"/>
            </a:endParaRPr>
          </a:p>
        </p:txBody>
      </p:sp>
      <p:sp>
        <p:nvSpPr>
          <p:cNvPr id="22532" name="Slide Number Placeholder 3">
            <a:extLst>
              <a:ext uri="{FF2B5EF4-FFF2-40B4-BE49-F238E27FC236}">
                <a16:creationId xmlns:a16="http://schemas.microsoft.com/office/drawing/2014/main" id="{5C0FBC94-3A1B-4D03-9EB6-AEEF3E1DBFB5}"/>
              </a:ext>
            </a:extLst>
          </p:cNvPr>
          <p:cNvSpPr>
            <a:spLocks noGrp="1"/>
          </p:cNvSpPr>
          <p:nvPr>
            <p:ph type="sldNum" sz="quarter" idx="5"/>
          </p:nvPr>
        </p:nvSpPr>
        <p:spPr>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a:spcBef>
                <a:spcPct val="30000"/>
              </a:spcBef>
              <a:defRPr sz="1200">
                <a:solidFill>
                  <a:schemeClr val="tx1"/>
                </a:solidFill>
                <a:latin typeface="Arial" panose="020B0604020202020204" pitchFamily="34" charset="0"/>
                <a:ea typeface="ＭＳ Ｐゴシック" panose="020B0600070205080204" pitchFamily="34" charset="-128"/>
              </a:defRPr>
            </a:lvl1pPr>
            <a:lvl2pPr marL="742950" indent="-285750">
              <a:spcBef>
                <a:spcPct val="30000"/>
              </a:spcBef>
              <a:defRPr sz="1200">
                <a:solidFill>
                  <a:schemeClr val="tx1"/>
                </a:solidFill>
                <a:latin typeface="Arial" panose="020B0604020202020204" pitchFamily="34" charset="0"/>
                <a:ea typeface="ＭＳ Ｐゴシック" panose="020B0600070205080204" pitchFamily="34" charset="-128"/>
              </a:defRPr>
            </a:lvl2pPr>
            <a:lvl3pPr marL="1143000" indent="-228600">
              <a:spcBef>
                <a:spcPct val="30000"/>
              </a:spcBef>
              <a:defRPr sz="1200">
                <a:solidFill>
                  <a:schemeClr val="tx1"/>
                </a:solidFill>
                <a:latin typeface="Arial" panose="020B0604020202020204" pitchFamily="34" charset="0"/>
                <a:ea typeface="ＭＳ Ｐゴシック" panose="020B0600070205080204" pitchFamily="34" charset="-128"/>
              </a:defRPr>
            </a:lvl3pPr>
            <a:lvl4pPr marL="1600200" indent="-228600">
              <a:spcBef>
                <a:spcPct val="30000"/>
              </a:spcBef>
              <a:defRPr sz="1200">
                <a:solidFill>
                  <a:schemeClr val="tx1"/>
                </a:solidFill>
                <a:latin typeface="Arial" panose="020B0604020202020204" pitchFamily="34" charset="0"/>
                <a:ea typeface="ＭＳ Ｐゴシック" panose="020B0600070205080204" pitchFamily="34" charset="-128"/>
              </a:defRPr>
            </a:lvl4pPr>
            <a:lvl5pPr marL="2057400" indent="-228600">
              <a:spcBef>
                <a:spcPct val="30000"/>
              </a:spcBef>
              <a:defRPr sz="1200">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ＭＳ Ｐゴシック" panose="020B0600070205080204" pitchFamily="34" charset="-128"/>
              </a:defRPr>
            </a:lvl9pPr>
          </a:lstStyle>
          <a:p>
            <a:pPr>
              <a:spcBef>
                <a:spcPct val="0"/>
              </a:spcBef>
            </a:pPr>
            <a:fld id="{D2D1DFC2-4F2F-4361-B8BB-81D677ECBAEE}" type="slidenum">
              <a:rPr lang="en-US" altLang="en-US"/>
              <a:pPr>
                <a:spcBef>
                  <a:spcPct val="0"/>
                </a:spcBef>
              </a:pPr>
              <a:t>15</a:t>
            </a:fld>
            <a:endParaRPr lang="en-US" altLang="en-US"/>
          </a:p>
        </p:txBody>
      </p:sp>
    </p:spTree>
    <p:extLst>
      <p:ext uri="{BB962C8B-B14F-4D97-AF65-F5344CB8AC3E}">
        <p14:creationId xmlns:p14="http://schemas.microsoft.com/office/powerpoint/2010/main" val="985819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3B494-8EBF-41DB-9A12-D86C64C9C992}"/>
              </a:ext>
            </a:extLst>
          </p:cNvPr>
          <p:cNvSpPr>
            <a:spLocks noGrp="1"/>
          </p:cNvSpPr>
          <p:nvPr>
            <p:ph type="title"/>
          </p:nvPr>
        </p:nvSpPr>
        <p:spPr/>
        <p:txBody>
          <a:bodyPr/>
          <a:lstStyle/>
          <a:p>
            <a:r>
              <a:rPr lang="en-US" dirty="0"/>
              <a:t>Click to edit Master title style</a:t>
            </a:r>
          </a:p>
        </p:txBody>
      </p:sp>
      <p:sp>
        <p:nvSpPr>
          <p:cNvPr id="3" name="Date Placeholder 2">
            <a:extLst>
              <a:ext uri="{FF2B5EF4-FFF2-40B4-BE49-F238E27FC236}">
                <a16:creationId xmlns:a16="http://schemas.microsoft.com/office/drawing/2014/main" id="{F3C6F8C2-8238-4C64-9571-4A6E0E071904}"/>
              </a:ext>
            </a:extLst>
          </p:cNvPr>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
        <p:nvSpPr>
          <p:cNvPr id="4" name="Footer Placeholder 3">
            <a:extLst>
              <a:ext uri="{FF2B5EF4-FFF2-40B4-BE49-F238E27FC236}">
                <a16:creationId xmlns:a16="http://schemas.microsoft.com/office/drawing/2014/main" id="{AD104930-E065-4564-93F7-B85D0E552A23}"/>
              </a:ext>
            </a:extLst>
          </p:cNvPr>
          <p:cNvSpPr>
            <a:spLocks noGrp="1"/>
          </p:cNvSpPr>
          <p:nvPr>
            <p:ph type="ftr" sz="quarter" idx="11"/>
          </p:nvPr>
        </p:nvSpPr>
        <p:spPr/>
        <p: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Slide Number Placeholder 4">
            <a:extLst>
              <a:ext uri="{FF2B5EF4-FFF2-40B4-BE49-F238E27FC236}">
                <a16:creationId xmlns:a16="http://schemas.microsoft.com/office/drawing/2014/main" id="{91C859E1-8A11-4345-8A3D-59BDD528BD23}"/>
              </a:ext>
            </a:extLst>
          </p:cNvPr>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AD4A53D-CB95-4CFA-B75D-BAD62781AB8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195634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300">
                <a:solidFill>
                  <a:srgbClr val="D9D9D9"/>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A5094D13-3B3E-412D-B0AE-100116AD9EAD}"/>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BB78651-9047-4719-9171-0BD4660CE693}"/>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545742-D319-4D57-814F-DF120A12F54C}"/>
              </a:ext>
            </a:extLst>
          </p:cNvPr>
          <p:cNvSpPr>
            <a:spLocks noGrp="1" noChangeArrowheads="1"/>
          </p:cNvSpPr>
          <p:nvPr>
            <p:ph type="sldNum" sz="quarter" idx="12"/>
          </p:nvPr>
        </p:nvSpPr>
        <p:spPr/>
        <p:txBody>
          <a:bodyPr/>
          <a:lstStyle>
            <a:lvl1pPr>
              <a:defRPr sz="800">
                <a:solidFill>
                  <a:srgbClr val="D9D9D9"/>
                </a:solidFill>
              </a:defRPr>
            </a:lvl1pPr>
          </a:lstStyle>
          <a:p>
            <a:fld id="{964859F3-0A0A-4BD0-B2B5-0B875F2BFC35}" type="slidenum">
              <a:rPr lang="en-US" altLang="en-US" smtClean="0"/>
              <a:pPr/>
              <a:t>‹#›</a:t>
            </a:fld>
            <a:endParaRPr lang="en-US" altLang="en-US" dirty="0"/>
          </a:p>
        </p:txBody>
      </p:sp>
    </p:spTree>
    <p:extLst>
      <p:ext uri="{BB962C8B-B14F-4D97-AF65-F5344CB8AC3E}">
        <p14:creationId xmlns:p14="http://schemas.microsoft.com/office/powerpoint/2010/main" val="3029794855"/>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001000" cy="457200"/>
          </a:xfrm>
        </p:spPr>
        <p:txBody>
          <a:bodyPr>
            <a:noAutofit/>
          </a:bodyPr>
          <a:lstStyle>
            <a:lvl1pPr>
              <a:defRPr sz="4000" b="0">
                <a:solidFill>
                  <a:srgbClr val="D9D9D9"/>
                </a:solidFill>
                <a:effectLst/>
                <a:latin typeface="+mj-lt"/>
              </a:defRPr>
            </a:lvl1pPr>
          </a:lstStyle>
          <a:p>
            <a:r>
              <a:rPr lang="en-US" dirty="0"/>
              <a:t>Click to edit Master title style</a:t>
            </a:r>
          </a:p>
        </p:txBody>
      </p:sp>
      <p:sp>
        <p:nvSpPr>
          <p:cNvPr id="3" name="Content Placeholder 2"/>
          <p:cNvSpPr>
            <a:spLocks noGrp="1"/>
          </p:cNvSpPr>
          <p:nvPr>
            <p:ph idx="1"/>
          </p:nvPr>
        </p:nvSpPr>
        <p:spPr>
          <a:xfrm>
            <a:off x="152400" y="914400"/>
            <a:ext cx="86868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BE799CA5-0C9A-4D4D-AD08-E903D75568D5}"/>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35D9D8B-46E9-4814-95E4-9F1C1E2E8D7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A443286-837B-4E72-83D5-10E426ACCFD3}"/>
              </a:ext>
            </a:extLst>
          </p:cNvPr>
          <p:cNvSpPr>
            <a:spLocks noGrp="1" noChangeArrowheads="1"/>
          </p:cNvSpPr>
          <p:nvPr>
            <p:ph type="sldNum" sz="quarter" idx="12"/>
          </p:nvPr>
        </p:nvSpPr>
        <p:spPr>
          <a:ln/>
        </p:spPr>
        <p:txBody>
          <a:bodyPr/>
          <a:lstStyle>
            <a:lvl1pPr>
              <a:defRPr/>
            </a:lvl1pPr>
          </a:lstStyle>
          <a:p>
            <a:fld id="{D584E0A9-DCB8-4B8B-92A0-3B6B22500F69}" type="slidenum">
              <a:rPr lang="en-US" altLang="en-US"/>
              <a:pPr/>
              <a:t>‹#›</a:t>
            </a:fld>
            <a:endParaRPr lang="en-US" altLang="en-US"/>
          </a:p>
        </p:txBody>
      </p:sp>
    </p:spTree>
    <p:extLst>
      <p:ext uri="{BB962C8B-B14F-4D97-AF65-F5344CB8AC3E}">
        <p14:creationId xmlns:p14="http://schemas.microsoft.com/office/powerpoint/2010/main" val="186864288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404040"/>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370FBF9-40CC-4374-938B-63EEF9C44A74}"/>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329A00F9-FC6A-4358-9880-3B5D8E33D86B}"/>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017F803F-669D-4394-A4AD-4843B7226CA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096F862B-65E7-4286-BD0B-E9C400543096}"/>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6" name="Slide Number Placeholder 5">
            <a:extLst>
              <a:ext uri="{FF2B5EF4-FFF2-40B4-BE49-F238E27FC236}">
                <a16:creationId xmlns:a16="http://schemas.microsoft.com/office/drawing/2014/main" id="{76B995B7-3747-4A38-A476-D6211CB0C926}"/>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pPr marL="0" marR="0" lvl="0" indent="0" algn="r" defTabSz="914400" rtl="0" eaLnBrk="1" fontAlgn="auto" latinLnBrk="0" hangingPunct="1">
              <a:lnSpc>
                <a:spcPct val="100000"/>
              </a:lnSpc>
              <a:spcBef>
                <a:spcPts val="0"/>
              </a:spcBef>
              <a:spcAft>
                <a:spcPts val="0"/>
              </a:spcAft>
              <a:buClrTx/>
              <a:buSzTx/>
              <a:buFontTx/>
              <a:buNone/>
              <a:tabLst/>
              <a:defRPr/>
            </a:pPr>
            <a:fld id="{6AD4A53D-CB95-4CFA-B75D-BAD62781AB8A}" type="slidenum">
              <a:rPr kumimoji="0" lang="en-US" sz="9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dirty="0">
              <a:ln>
                <a:noFill/>
              </a:ln>
              <a:solidFill>
                <a:prstClr val="black">
                  <a:tint val="75000"/>
                </a:prstClr>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92934741"/>
      </p:ext>
    </p:extLst>
  </p:cSld>
  <p:clrMap bg1="lt1" tx1="dk1" bg2="lt2" tx2="dk2" accent1="accent1" accent2="accent2" accent3="accent3" accent4="accent4" accent5="accent5" accent6="accent6" hlink="hlink" folHlink="folHlink"/>
  <p:sldLayoutIdLst>
    <p:sldLayoutId id="2147483715" r:id="rId1"/>
    <p:sldLayoutId id="2147483716" r:id="rId2"/>
    <p:sldLayoutId id="2147483717" r:id="rId3"/>
  </p:sldLayoutIdLst>
  <p:hf sldNum="0" hdr="0" ftr="0" dt="0"/>
  <p:txStyles>
    <p:titleStyle>
      <a:lvl1pPr algn="l" defTabSz="685800" rtl="0" eaLnBrk="1" latinLnBrk="0" hangingPunct="1">
        <a:lnSpc>
          <a:spcPct val="90000"/>
        </a:lnSpc>
        <a:spcBef>
          <a:spcPct val="0"/>
        </a:spcBef>
        <a:buNone/>
        <a:defRPr sz="4000" kern="1200">
          <a:solidFill>
            <a:srgbClr val="D9D9D9"/>
          </a:solidFill>
          <a:latin typeface="+mj-lt"/>
          <a:ea typeface="+mj-ea"/>
          <a:cs typeface="+mj-cs"/>
        </a:defRPr>
      </a:lvl1pPr>
    </p:titleStyle>
    <p:body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25.png"/><Relationship Id="rId18" Type="http://schemas.openxmlformats.org/officeDocument/2006/relationships/customXml" Target="../ink/ink7.xml"/><Relationship Id="rId3" Type="http://schemas.openxmlformats.org/officeDocument/2006/relationships/image" Target="../media/image12.png"/><Relationship Id="rId21" Type="http://schemas.openxmlformats.org/officeDocument/2006/relationships/image" Target="../media/image29.png"/><Relationship Id="rId7" Type="http://schemas.openxmlformats.org/officeDocument/2006/relationships/image" Target="../media/image22.png"/><Relationship Id="rId12" Type="http://schemas.openxmlformats.org/officeDocument/2006/relationships/customXml" Target="../ink/ink4.xml"/><Relationship Id="rId17" Type="http://schemas.openxmlformats.org/officeDocument/2006/relationships/image" Target="../media/image27.png"/><Relationship Id="rId2" Type="http://schemas.openxmlformats.org/officeDocument/2006/relationships/notesSlide" Target="../notesSlides/notesSlide6.xml"/><Relationship Id="rId16" Type="http://schemas.openxmlformats.org/officeDocument/2006/relationships/customXml" Target="../ink/ink6.xml"/><Relationship Id="rId20" Type="http://schemas.openxmlformats.org/officeDocument/2006/relationships/customXml" Target="../ink/ink8.xml"/><Relationship Id="rId1" Type="http://schemas.openxmlformats.org/officeDocument/2006/relationships/slideLayout" Target="../slideLayouts/slideLayout3.xml"/><Relationship Id="rId6" Type="http://schemas.openxmlformats.org/officeDocument/2006/relationships/customXml" Target="../ink/ink1.xml"/><Relationship Id="rId11" Type="http://schemas.openxmlformats.org/officeDocument/2006/relationships/image" Target="../media/image24.png"/><Relationship Id="rId5" Type="http://schemas.openxmlformats.org/officeDocument/2006/relationships/image" Target="../media/image14.png"/><Relationship Id="rId15" Type="http://schemas.openxmlformats.org/officeDocument/2006/relationships/image" Target="../media/image26.png"/><Relationship Id="rId10" Type="http://schemas.openxmlformats.org/officeDocument/2006/relationships/customXml" Target="../ink/ink3.xml"/><Relationship Id="rId19" Type="http://schemas.openxmlformats.org/officeDocument/2006/relationships/image" Target="../media/image28.png"/><Relationship Id="rId4" Type="http://schemas.openxmlformats.org/officeDocument/2006/relationships/image" Target="../media/image13.png"/><Relationship Id="rId9" Type="http://schemas.openxmlformats.org/officeDocument/2006/relationships/image" Target="../media/image23.png"/><Relationship Id="rId14" Type="http://schemas.openxmlformats.org/officeDocument/2006/relationships/customXml" Target="../ink/ink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hyperlink" Target="https://pro.arcgis.com/en/pro-app/latest/arcpy/mapping/alphabeticallistofclasses.htm" TargetMode="Externa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2.sv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47.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customXml" Target="../ink/ink9.xml"/><Relationship Id="rId7" Type="http://schemas.openxmlformats.org/officeDocument/2006/relationships/image" Target="../media/image120.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customXml" Target="../ink/ink10.xml"/><Relationship Id="rId5" Type="http://schemas.openxmlformats.org/officeDocument/2006/relationships/image" Target="../media/image110.png"/></Relationships>
</file>

<file path=ppt/slides/_rels/slide77.xml.rels><?xml version="1.0" encoding="UTF-8" standalone="yes"?>
<Relationships xmlns="http://schemas.openxmlformats.org/package/2006/relationships"><Relationship Id="rId3" Type="http://schemas.openxmlformats.org/officeDocument/2006/relationships/customXml" Target="../ink/ink11.xml"/><Relationship Id="rId7"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460.png"/><Relationship Id="rId5" Type="http://schemas.openxmlformats.org/officeDocument/2006/relationships/customXml" Target="../ink/ink12.xml"/><Relationship Id="rId4" Type="http://schemas.openxmlformats.org/officeDocument/2006/relationships/image" Target="../media/image450.png"/></Relationships>
</file>

<file path=ppt/slides/_rels/slide78.xml.rels><?xml version="1.0" encoding="UTF-8" standalone="yes"?>
<Relationships xmlns="http://schemas.openxmlformats.org/package/2006/relationships"><Relationship Id="rId3" Type="http://schemas.openxmlformats.org/officeDocument/2006/relationships/customXml" Target="../ink/ink13.xml"/><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customXml" Target="../ink/ink14.xml"/><Relationship Id="rId4" Type="http://schemas.openxmlformats.org/officeDocument/2006/relationships/image" Target="../media/image510.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F9D19BCE-3DB3-442D-941B-AF63D021AAAD}"/>
              </a:ext>
            </a:extLst>
          </p:cNvPr>
          <p:cNvSpPr>
            <a:spLocks noGrp="1" noChangeArrowheads="1"/>
          </p:cNvSpPr>
          <p:nvPr>
            <p:ph type="ctrTitle"/>
          </p:nvPr>
        </p:nvSpPr>
        <p:spPr>
          <a:xfrm>
            <a:off x="401556" y="722671"/>
            <a:ext cx="3395662" cy="1524000"/>
          </a:xfrm>
        </p:spPr>
        <p:txBody>
          <a:bodyPr/>
          <a:lstStyle/>
          <a:p>
            <a:pPr eaLnBrk="1" fontAlgn="auto" hangingPunct="1">
              <a:spcAft>
                <a:spcPts val="0"/>
              </a:spcAft>
              <a:defRPr/>
            </a:pPr>
            <a:r>
              <a:rPr lang="en-US" altLang="en-US" sz="4800" dirty="0"/>
              <a:t>Mapping with </a:t>
            </a:r>
            <a:r>
              <a:rPr lang="en-US" altLang="en-US" sz="4800" dirty="0" err="1"/>
              <a:t>arcpy</a:t>
            </a:r>
            <a:endParaRPr lang="en-US" altLang="en-US" sz="4800" dirty="0"/>
          </a:p>
        </p:txBody>
      </p:sp>
      <p:sp>
        <p:nvSpPr>
          <p:cNvPr id="2051" name="Rectangle 3">
            <a:extLst>
              <a:ext uri="{FF2B5EF4-FFF2-40B4-BE49-F238E27FC236}">
                <a16:creationId xmlns:a16="http://schemas.microsoft.com/office/drawing/2014/main" id="{CD677D74-A05B-44B7-888A-86A57D973B12}"/>
              </a:ext>
            </a:extLst>
          </p:cNvPr>
          <p:cNvSpPr>
            <a:spLocks noGrp="1" noChangeArrowheads="1"/>
          </p:cNvSpPr>
          <p:nvPr>
            <p:ph type="subTitle" idx="1"/>
          </p:nvPr>
        </p:nvSpPr>
        <p:spPr>
          <a:xfrm>
            <a:off x="631825" y="5105400"/>
            <a:ext cx="3940175" cy="1066800"/>
          </a:xfrm>
        </p:spPr>
        <p:txBody>
          <a:bodyPr>
            <a:normAutofit fontScale="40000" lnSpcReduction="20000"/>
          </a:bodyPr>
          <a:lstStyle/>
          <a:p>
            <a:pPr algn="l" eaLnBrk="1" fontAlgn="auto" hangingPunct="1">
              <a:lnSpc>
                <a:spcPct val="120000"/>
              </a:lnSpc>
              <a:spcBef>
                <a:spcPct val="0"/>
              </a:spcBef>
              <a:spcAft>
                <a:spcPts val="0"/>
              </a:spcAft>
              <a:defRPr/>
            </a:pPr>
            <a:r>
              <a:rPr lang="en-US" sz="3600" dirty="0">
                <a:solidFill>
                  <a:srgbClr val="2E75B6"/>
                </a:solidFill>
                <a:ea typeface="+mj-ea"/>
                <a:cs typeface="+mj-cs"/>
              </a:rPr>
              <a:t>GIS540 </a:t>
            </a:r>
          </a:p>
          <a:p>
            <a:pPr algn="l">
              <a:lnSpc>
                <a:spcPct val="120000"/>
              </a:lnSpc>
              <a:spcBef>
                <a:spcPct val="0"/>
              </a:spcBef>
              <a:defRPr/>
            </a:pPr>
            <a:r>
              <a:rPr lang="en-US" sz="3600" dirty="0">
                <a:solidFill>
                  <a:srgbClr val="2E75B6"/>
                </a:solidFill>
                <a:ea typeface="+mj-ea"/>
                <a:cs typeface="+mj-cs"/>
              </a:rPr>
              <a:t>Dr. Tateosian</a:t>
            </a:r>
          </a:p>
          <a:p>
            <a:pPr algn="l" eaLnBrk="1" fontAlgn="auto" hangingPunct="1">
              <a:lnSpc>
                <a:spcPct val="120000"/>
              </a:lnSpc>
              <a:spcBef>
                <a:spcPct val="0"/>
              </a:spcBef>
              <a:spcAft>
                <a:spcPts val="0"/>
              </a:spcAft>
              <a:defRPr/>
            </a:pPr>
            <a:r>
              <a:rPr lang="en-US" sz="3600" dirty="0">
                <a:solidFill>
                  <a:srgbClr val="2E75B6"/>
                </a:solidFill>
                <a:ea typeface="+mj-ea"/>
                <a:cs typeface="+mj-cs"/>
              </a:rPr>
              <a:t>Center for Geospatial Analytics</a:t>
            </a:r>
          </a:p>
          <a:p>
            <a:pPr algn="l">
              <a:lnSpc>
                <a:spcPct val="120000"/>
              </a:lnSpc>
              <a:spcBef>
                <a:spcPct val="0"/>
              </a:spcBef>
              <a:defRPr/>
            </a:pPr>
            <a:r>
              <a:rPr lang="en-US" sz="3600" dirty="0">
                <a:solidFill>
                  <a:srgbClr val="2E75B6"/>
                </a:solidFill>
                <a:ea typeface="+mj-ea"/>
                <a:cs typeface="+mj-cs"/>
              </a:rPr>
              <a:t>North Carolina State University</a:t>
            </a:r>
          </a:p>
          <a:p>
            <a:pPr algn="l" eaLnBrk="1" fontAlgn="auto" hangingPunct="1">
              <a:lnSpc>
                <a:spcPct val="120000"/>
              </a:lnSpc>
              <a:spcBef>
                <a:spcPct val="0"/>
              </a:spcBef>
              <a:spcAft>
                <a:spcPts val="0"/>
              </a:spcAft>
              <a:defRPr/>
            </a:pPr>
            <a:endParaRPr lang="en-US" sz="2800" dirty="0">
              <a:solidFill>
                <a:srgbClr val="585600"/>
              </a:solidFill>
              <a:latin typeface="Times New Roman" charset="0"/>
              <a:ea typeface="ＭＳ Ｐゴシック" charset="0"/>
            </a:endParaRPr>
          </a:p>
          <a:p>
            <a:pPr eaLnBrk="1" hangingPunct="1">
              <a:lnSpc>
                <a:spcPct val="80000"/>
              </a:lnSpc>
              <a:defRPr/>
            </a:pPr>
            <a:endParaRPr lang="en-US" sz="2400" dirty="0">
              <a:solidFill>
                <a:srgbClr val="B2B062"/>
              </a:solidFill>
              <a:ea typeface="ＭＳ Ｐゴシック" charset="0"/>
            </a:endParaRPr>
          </a:p>
        </p:txBody>
      </p:sp>
      <p:pic>
        <p:nvPicPr>
          <p:cNvPr id="3" name="Picture 2" descr="Accessible Color: The Work of Cynthia Brewer | Libwen Reviews">
            <a:extLst>
              <a:ext uri="{FF2B5EF4-FFF2-40B4-BE49-F238E27FC236}">
                <a16:creationId xmlns:a16="http://schemas.microsoft.com/office/drawing/2014/main" id="{BD02362D-97C4-2799-D963-A0CC32A1F0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815556"/>
            <a:ext cx="5438987" cy="382428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3624E-3B9C-7CA8-FF10-F9CF17D136EF}"/>
              </a:ext>
            </a:extLst>
          </p:cNvPr>
          <p:cNvSpPr txBox="1"/>
          <p:nvPr/>
        </p:nvSpPr>
        <p:spPr>
          <a:xfrm>
            <a:off x="3429000" y="4648200"/>
            <a:ext cx="5715000" cy="276999"/>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a:t>
            </a:r>
          </a:p>
          <a:p>
            <a:r>
              <a:rPr lang="en-US" sz="600" b="0" i="0" dirty="0">
                <a:solidFill>
                  <a:schemeClr val="bg1">
                    <a:lumMod val="85000"/>
                  </a:schemeClr>
                </a:solidFill>
                <a:effectLst/>
                <a:latin typeface="Arial" panose="020B0604020202020204" pitchFamily="34" charset="0"/>
              </a:rPr>
              <a:t>of Commerce, Economics and Statistics Administration, US Census Bureau, 2001.</a:t>
            </a:r>
            <a:endParaRPr lang="en-US" sz="600" dirty="0">
              <a:solidFill>
                <a:schemeClr val="bg1">
                  <a:lumMod val="85000"/>
                </a:schemeClr>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AB92E6-945B-C1B5-1BED-09698065C8F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0C4F6F5-0CCD-5286-5E76-C9B205272E5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1209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721EEBA-F18B-45E5-9FEF-0CA0B0581105}"/>
              </a:ext>
            </a:extLst>
          </p:cNvPr>
          <p:cNvPicPr>
            <a:picLocks noChangeAspect="1"/>
          </p:cNvPicPr>
          <p:nvPr/>
        </p:nvPicPr>
        <p:blipFill>
          <a:blip r:embed="rId3"/>
          <a:stretch>
            <a:fillRect/>
          </a:stretch>
        </p:blipFill>
        <p:spPr>
          <a:xfrm>
            <a:off x="875274" y="987552"/>
            <a:ext cx="7354326" cy="5630061"/>
          </a:xfrm>
          <a:prstGeom prst="rect">
            <a:avLst/>
          </a:prstGeom>
        </p:spPr>
      </p:pic>
      <p:sp>
        <p:nvSpPr>
          <p:cNvPr id="27" name="Rectangle 26">
            <a:extLst>
              <a:ext uri="{FF2B5EF4-FFF2-40B4-BE49-F238E27FC236}">
                <a16:creationId xmlns:a16="http://schemas.microsoft.com/office/drawing/2014/main" id="{9671CCA2-2C53-4687-9BA0-FBB505A32BBD}"/>
              </a:ext>
            </a:extLst>
          </p:cNvPr>
          <p:cNvSpPr/>
          <p:nvPr/>
        </p:nvSpPr>
        <p:spPr>
          <a:xfrm>
            <a:off x="3770874" y="2044392"/>
            <a:ext cx="4458723"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a:extLst>
              <a:ext uri="{FF2B5EF4-FFF2-40B4-BE49-F238E27FC236}">
                <a16:creationId xmlns:a16="http://schemas.microsoft.com/office/drawing/2014/main" id="{E2B75A15-C6BD-4241-B8CA-78F03DE77D74}"/>
              </a:ext>
            </a:extLst>
          </p:cNvPr>
          <p:cNvSpPr>
            <a:spLocks noGrp="1" noChangeArrowheads="1"/>
          </p:cNvSpPr>
          <p:nvPr>
            <p:ph type="title"/>
          </p:nvPr>
        </p:nvSpPr>
        <p:spPr/>
        <p:txBody>
          <a:bodyPr/>
          <a:lstStyle/>
          <a:p>
            <a:r>
              <a:rPr lang="en-US" altLang="en-US" dirty="0"/>
              <a:t>ArcGIS Pro project hierarchy</a:t>
            </a:r>
          </a:p>
        </p:txBody>
      </p:sp>
      <p:sp>
        <p:nvSpPr>
          <p:cNvPr id="10" name="TextBox 9">
            <a:extLst>
              <a:ext uri="{FF2B5EF4-FFF2-40B4-BE49-F238E27FC236}">
                <a16:creationId xmlns:a16="http://schemas.microsoft.com/office/drawing/2014/main" id="{96F0D78D-CD19-4DE0-9A84-0E4B6BFDEB65}"/>
              </a:ext>
            </a:extLst>
          </p:cNvPr>
          <p:cNvSpPr txBox="1"/>
          <p:nvPr/>
        </p:nvSpPr>
        <p:spPr>
          <a:xfrm>
            <a:off x="1219200" y="3940938"/>
            <a:ext cx="990600" cy="369332"/>
          </a:xfrm>
          <a:prstGeom prst="rect">
            <a:avLst/>
          </a:prstGeom>
          <a:noFill/>
        </p:spPr>
        <p:txBody>
          <a:bodyPr wrap="square" rtlCol="0">
            <a:spAutoFit/>
          </a:bodyPr>
          <a:lstStyle/>
          <a:p>
            <a:r>
              <a:rPr lang="en-US" dirty="0"/>
              <a:t>Layers</a:t>
            </a:r>
          </a:p>
        </p:txBody>
      </p:sp>
      <p:cxnSp>
        <p:nvCxnSpPr>
          <p:cNvPr id="12" name="Straight Arrow Connector 11">
            <a:extLst>
              <a:ext uri="{FF2B5EF4-FFF2-40B4-BE49-F238E27FC236}">
                <a16:creationId xmlns:a16="http://schemas.microsoft.com/office/drawing/2014/main" id="{4DDBE648-AD19-4F6F-8A25-4A39B7230738}"/>
              </a:ext>
            </a:extLst>
          </p:cNvPr>
          <p:cNvCxnSpPr/>
          <p:nvPr/>
        </p:nvCxnSpPr>
        <p:spPr>
          <a:xfrm>
            <a:off x="2209800" y="4133088"/>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734C3EF-FA75-4129-B41E-A298A60D9EA3}"/>
              </a:ext>
            </a:extLst>
          </p:cNvPr>
          <p:cNvCxnSpPr/>
          <p:nvPr/>
        </p:nvCxnSpPr>
        <p:spPr>
          <a:xfrm>
            <a:off x="2209800" y="4628126"/>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A265521-2784-4A80-894D-9437F1E83AD1}"/>
              </a:ext>
            </a:extLst>
          </p:cNvPr>
          <p:cNvCxnSpPr/>
          <p:nvPr/>
        </p:nvCxnSpPr>
        <p:spPr>
          <a:xfrm>
            <a:off x="2209800" y="5085326"/>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234B89BA-C151-47D2-9A63-EB4FF294B358}"/>
              </a:ext>
            </a:extLst>
          </p:cNvPr>
          <p:cNvSpPr/>
          <p:nvPr/>
        </p:nvSpPr>
        <p:spPr>
          <a:xfrm>
            <a:off x="3085075" y="1744761"/>
            <a:ext cx="1828800"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74BE572-CF33-48CE-B299-C12590DDF669}"/>
              </a:ext>
            </a:extLst>
          </p:cNvPr>
          <p:cNvSpPr txBox="1"/>
          <p:nvPr/>
        </p:nvSpPr>
        <p:spPr>
          <a:xfrm>
            <a:off x="1034764" y="2895600"/>
            <a:ext cx="2318036" cy="369332"/>
          </a:xfrm>
          <a:prstGeom prst="rect">
            <a:avLst/>
          </a:prstGeom>
          <a:noFill/>
        </p:spPr>
        <p:txBody>
          <a:bodyPr wrap="square" rtlCol="0">
            <a:spAutoFit/>
          </a:bodyPr>
          <a:lstStyle/>
          <a:p>
            <a:r>
              <a:rPr lang="en-US" dirty="0"/>
              <a:t>Map (has layers)</a:t>
            </a:r>
          </a:p>
        </p:txBody>
      </p:sp>
      <p:sp>
        <p:nvSpPr>
          <p:cNvPr id="33" name="TextBox 32">
            <a:extLst>
              <a:ext uri="{FF2B5EF4-FFF2-40B4-BE49-F238E27FC236}">
                <a16:creationId xmlns:a16="http://schemas.microsoft.com/office/drawing/2014/main" id="{0BE4FF9D-D7DC-4E18-A62A-CB99F2AA44C3}"/>
              </a:ext>
            </a:extLst>
          </p:cNvPr>
          <p:cNvSpPr txBox="1"/>
          <p:nvPr/>
        </p:nvSpPr>
        <p:spPr>
          <a:xfrm>
            <a:off x="1034764" y="1008432"/>
            <a:ext cx="3613436" cy="369332"/>
          </a:xfrm>
          <a:prstGeom prst="rect">
            <a:avLst/>
          </a:prstGeom>
          <a:noFill/>
        </p:spPr>
        <p:txBody>
          <a:bodyPr wrap="square" rtlCol="0">
            <a:spAutoFit/>
          </a:bodyPr>
          <a:lstStyle/>
          <a:p>
            <a:r>
              <a:rPr lang="en-US" dirty="0"/>
              <a:t>Project (has maps and layouts)</a:t>
            </a:r>
          </a:p>
        </p:txBody>
      </p:sp>
      <p:sp>
        <p:nvSpPr>
          <p:cNvPr id="36" name="Rectangle 35">
            <a:extLst>
              <a:ext uri="{FF2B5EF4-FFF2-40B4-BE49-F238E27FC236}">
                <a16:creationId xmlns:a16="http://schemas.microsoft.com/office/drawing/2014/main" id="{48AF17CD-1A15-4C3B-979D-8010DDFDD49D}"/>
              </a:ext>
            </a:extLst>
          </p:cNvPr>
          <p:cNvSpPr/>
          <p:nvPr/>
        </p:nvSpPr>
        <p:spPr>
          <a:xfrm>
            <a:off x="5144526" y="1789553"/>
            <a:ext cx="3022325"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597C463D-1158-46E3-A47E-37B11E6D6AC0}"/>
              </a:ext>
            </a:extLst>
          </p:cNvPr>
          <p:cNvPicPr>
            <a:picLocks noChangeAspect="1"/>
          </p:cNvPicPr>
          <p:nvPr/>
        </p:nvPicPr>
        <p:blipFill>
          <a:blip r:embed="rId4"/>
          <a:stretch>
            <a:fillRect/>
          </a:stretch>
        </p:blipFill>
        <p:spPr>
          <a:xfrm>
            <a:off x="3045450" y="3648265"/>
            <a:ext cx="3096057" cy="314369"/>
          </a:xfrm>
          <a:prstGeom prst="rect">
            <a:avLst/>
          </a:prstGeom>
        </p:spPr>
      </p:pic>
      <p:cxnSp>
        <p:nvCxnSpPr>
          <p:cNvPr id="32" name="Straight Arrow Connector 31">
            <a:extLst>
              <a:ext uri="{FF2B5EF4-FFF2-40B4-BE49-F238E27FC236}">
                <a16:creationId xmlns:a16="http://schemas.microsoft.com/office/drawing/2014/main" id="{BC650927-AFA6-49D2-ABC5-6CED3C124908}"/>
              </a:ext>
            </a:extLst>
          </p:cNvPr>
          <p:cNvCxnSpPr>
            <a:cxnSpLocks/>
          </p:cNvCxnSpPr>
          <p:nvPr/>
        </p:nvCxnSpPr>
        <p:spPr>
          <a:xfrm>
            <a:off x="2438400" y="1905000"/>
            <a:ext cx="7620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B7A005D-F643-4CA1-B9E0-A591002E9D08}"/>
              </a:ext>
            </a:extLst>
          </p:cNvPr>
          <p:cNvCxnSpPr/>
          <p:nvPr/>
        </p:nvCxnSpPr>
        <p:spPr>
          <a:xfrm>
            <a:off x="2438400" y="1402080"/>
            <a:ext cx="0" cy="521208"/>
          </a:xfrm>
          <a:prstGeom prst="line">
            <a:avLst/>
          </a:prstGeom>
          <a:ln w="38100"/>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91AAE0BD-D479-4798-86A6-D5FA70461C39}"/>
              </a:ext>
            </a:extLst>
          </p:cNvPr>
          <p:cNvPicPr>
            <a:picLocks noChangeAspect="1"/>
          </p:cNvPicPr>
          <p:nvPr/>
        </p:nvPicPr>
        <p:blipFill>
          <a:blip r:embed="rId5"/>
          <a:stretch>
            <a:fillRect/>
          </a:stretch>
        </p:blipFill>
        <p:spPr>
          <a:xfrm>
            <a:off x="3441980" y="1748074"/>
            <a:ext cx="1771897" cy="247685"/>
          </a:xfrm>
          <a:prstGeom prst="rect">
            <a:avLst/>
          </a:prstGeom>
        </p:spPr>
      </p:pic>
      <p:cxnSp>
        <p:nvCxnSpPr>
          <p:cNvPr id="45" name="Straight Arrow Connector 44">
            <a:extLst>
              <a:ext uri="{FF2B5EF4-FFF2-40B4-BE49-F238E27FC236}">
                <a16:creationId xmlns:a16="http://schemas.microsoft.com/office/drawing/2014/main" id="{524EB704-5F54-4385-8BEB-31D24173799F}"/>
              </a:ext>
            </a:extLst>
          </p:cNvPr>
          <p:cNvCxnSpPr/>
          <p:nvPr/>
        </p:nvCxnSpPr>
        <p:spPr>
          <a:xfrm>
            <a:off x="2246874" y="3775011"/>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6D91319-6CA3-4EF5-9680-CBD36DC42704}"/>
              </a:ext>
            </a:extLst>
          </p:cNvPr>
          <p:cNvCxnSpPr/>
          <p:nvPr/>
        </p:nvCxnSpPr>
        <p:spPr>
          <a:xfrm>
            <a:off x="2229678" y="3275540"/>
            <a:ext cx="0" cy="521208"/>
          </a:xfrm>
          <a:prstGeom prst="line">
            <a:avLst/>
          </a:prstGeom>
          <a:ln w="38100"/>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69201168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721EEBA-F18B-45E5-9FEF-0CA0B0581105}"/>
              </a:ext>
            </a:extLst>
          </p:cNvPr>
          <p:cNvPicPr>
            <a:picLocks noChangeAspect="1"/>
          </p:cNvPicPr>
          <p:nvPr/>
        </p:nvPicPr>
        <p:blipFill>
          <a:blip r:embed="rId3"/>
          <a:stretch>
            <a:fillRect/>
          </a:stretch>
        </p:blipFill>
        <p:spPr>
          <a:xfrm>
            <a:off x="875274" y="977592"/>
            <a:ext cx="7354326" cy="5630061"/>
          </a:xfrm>
          <a:prstGeom prst="rect">
            <a:avLst/>
          </a:prstGeom>
        </p:spPr>
      </p:pic>
      <p:sp>
        <p:nvSpPr>
          <p:cNvPr id="27" name="Rectangle 26">
            <a:extLst>
              <a:ext uri="{FF2B5EF4-FFF2-40B4-BE49-F238E27FC236}">
                <a16:creationId xmlns:a16="http://schemas.microsoft.com/office/drawing/2014/main" id="{9671CCA2-2C53-4687-9BA0-FBB505A32BBD}"/>
              </a:ext>
            </a:extLst>
          </p:cNvPr>
          <p:cNvSpPr/>
          <p:nvPr/>
        </p:nvSpPr>
        <p:spPr>
          <a:xfrm>
            <a:off x="3770874" y="2044392"/>
            <a:ext cx="4458723"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30" name="Title 1">
            <a:extLst>
              <a:ext uri="{FF2B5EF4-FFF2-40B4-BE49-F238E27FC236}">
                <a16:creationId xmlns:a16="http://schemas.microsoft.com/office/drawing/2014/main" id="{E2B75A15-C6BD-4241-B8CA-78F03DE77D74}"/>
              </a:ext>
            </a:extLst>
          </p:cNvPr>
          <p:cNvSpPr>
            <a:spLocks noGrp="1" noChangeArrowheads="1"/>
          </p:cNvSpPr>
          <p:nvPr>
            <p:ph type="title"/>
          </p:nvPr>
        </p:nvSpPr>
        <p:spPr/>
        <p:txBody>
          <a:bodyPr/>
          <a:lstStyle/>
          <a:p>
            <a:r>
              <a:rPr lang="en-US" altLang="en-US" dirty="0"/>
              <a:t>ArcGIS Pro project hierarchy</a:t>
            </a:r>
          </a:p>
        </p:txBody>
      </p:sp>
      <p:sp>
        <p:nvSpPr>
          <p:cNvPr id="10" name="TextBox 9">
            <a:extLst>
              <a:ext uri="{FF2B5EF4-FFF2-40B4-BE49-F238E27FC236}">
                <a16:creationId xmlns:a16="http://schemas.microsoft.com/office/drawing/2014/main" id="{96F0D78D-CD19-4DE0-9A84-0E4B6BFDEB65}"/>
              </a:ext>
            </a:extLst>
          </p:cNvPr>
          <p:cNvSpPr txBox="1"/>
          <p:nvPr/>
        </p:nvSpPr>
        <p:spPr>
          <a:xfrm>
            <a:off x="1332474" y="3962400"/>
            <a:ext cx="990600" cy="369332"/>
          </a:xfrm>
          <a:prstGeom prst="rect">
            <a:avLst/>
          </a:prstGeom>
          <a:noFill/>
        </p:spPr>
        <p:txBody>
          <a:bodyPr wrap="square" rtlCol="0">
            <a:spAutoFit/>
          </a:bodyPr>
          <a:lstStyle/>
          <a:p>
            <a:r>
              <a:rPr lang="en-US" dirty="0"/>
              <a:t>Layers</a:t>
            </a:r>
          </a:p>
        </p:txBody>
      </p:sp>
      <p:cxnSp>
        <p:nvCxnSpPr>
          <p:cNvPr id="12" name="Straight Arrow Connector 11">
            <a:extLst>
              <a:ext uri="{FF2B5EF4-FFF2-40B4-BE49-F238E27FC236}">
                <a16:creationId xmlns:a16="http://schemas.microsoft.com/office/drawing/2014/main" id="{4DDBE648-AD19-4F6F-8A25-4A39B7230738}"/>
              </a:ext>
            </a:extLst>
          </p:cNvPr>
          <p:cNvCxnSpPr/>
          <p:nvPr/>
        </p:nvCxnSpPr>
        <p:spPr>
          <a:xfrm>
            <a:off x="2246874" y="4191000"/>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3734C3EF-FA75-4129-B41E-A298A60D9EA3}"/>
              </a:ext>
            </a:extLst>
          </p:cNvPr>
          <p:cNvCxnSpPr/>
          <p:nvPr/>
        </p:nvCxnSpPr>
        <p:spPr>
          <a:xfrm>
            <a:off x="2246874" y="4692134"/>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FA265521-2784-4A80-894D-9437F1E83AD1}"/>
              </a:ext>
            </a:extLst>
          </p:cNvPr>
          <p:cNvCxnSpPr/>
          <p:nvPr/>
        </p:nvCxnSpPr>
        <p:spPr>
          <a:xfrm>
            <a:off x="2246874" y="5149334"/>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5" name="Rectangle 34">
            <a:extLst>
              <a:ext uri="{FF2B5EF4-FFF2-40B4-BE49-F238E27FC236}">
                <a16:creationId xmlns:a16="http://schemas.microsoft.com/office/drawing/2014/main" id="{234B89BA-C151-47D2-9A63-EB4FF294B358}"/>
              </a:ext>
            </a:extLst>
          </p:cNvPr>
          <p:cNvSpPr/>
          <p:nvPr/>
        </p:nvSpPr>
        <p:spPr>
          <a:xfrm>
            <a:off x="3085075" y="1744761"/>
            <a:ext cx="1828800"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74BE572-CF33-48CE-B299-C12590DDF669}"/>
              </a:ext>
            </a:extLst>
          </p:cNvPr>
          <p:cNvSpPr txBox="1"/>
          <p:nvPr/>
        </p:nvSpPr>
        <p:spPr>
          <a:xfrm>
            <a:off x="924339" y="2762856"/>
            <a:ext cx="2318036" cy="369332"/>
          </a:xfrm>
          <a:prstGeom prst="rect">
            <a:avLst/>
          </a:prstGeom>
          <a:noFill/>
        </p:spPr>
        <p:txBody>
          <a:bodyPr wrap="square" rtlCol="0">
            <a:spAutoFit/>
          </a:bodyPr>
          <a:lstStyle/>
          <a:p>
            <a:r>
              <a:rPr lang="en-US" dirty="0"/>
              <a:t>Map (has layers)</a:t>
            </a:r>
          </a:p>
        </p:txBody>
      </p:sp>
      <p:sp>
        <p:nvSpPr>
          <p:cNvPr id="33" name="TextBox 32">
            <a:extLst>
              <a:ext uri="{FF2B5EF4-FFF2-40B4-BE49-F238E27FC236}">
                <a16:creationId xmlns:a16="http://schemas.microsoft.com/office/drawing/2014/main" id="{0BE4FF9D-D7DC-4E18-A62A-CB99F2AA44C3}"/>
              </a:ext>
            </a:extLst>
          </p:cNvPr>
          <p:cNvSpPr txBox="1"/>
          <p:nvPr/>
        </p:nvSpPr>
        <p:spPr>
          <a:xfrm>
            <a:off x="1229975" y="1008432"/>
            <a:ext cx="3683900" cy="369332"/>
          </a:xfrm>
          <a:prstGeom prst="rect">
            <a:avLst/>
          </a:prstGeom>
          <a:noFill/>
        </p:spPr>
        <p:txBody>
          <a:bodyPr wrap="square" rtlCol="0">
            <a:spAutoFit/>
          </a:bodyPr>
          <a:lstStyle/>
          <a:p>
            <a:r>
              <a:rPr lang="en-US" dirty="0"/>
              <a:t>Project (has maps and layouts)</a:t>
            </a:r>
          </a:p>
        </p:txBody>
      </p:sp>
      <p:sp>
        <p:nvSpPr>
          <p:cNvPr id="36" name="Rectangle 35">
            <a:extLst>
              <a:ext uri="{FF2B5EF4-FFF2-40B4-BE49-F238E27FC236}">
                <a16:creationId xmlns:a16="http://schemas.microsoft.com/office/drawing/2014/main" id="{48AF17CD-1A15-4C3B-979D-8010DDFDD49D}"/>
              </a:ext>
            </a:extLst>
          </p:cNvPr>
          <p:cNvSpPr/>
          <p:nvPr/>
        </p:nvSpPr>
        <p:spPr>
          <a:xfrm>
            <a:off x="5144526" y="1789553"/>
            <a:ext cx="3022325" cy="254839"/>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1" name="Straight Arrow Connector 30">
            <a:extLst>
              <a:ext uri="{FF2B5EF4-FFF2-40B4-BE49-F238E27FC236}">
                <a16:creationId xmlns:a16="http://schemas.microsoft.com/office/drawing/2014/main" id="{07E2A025-D105-4A2B-8B1E-66A66F1839BB}"/>
              </a:ext>
            </a:extLst>
          </p:cNvPr>
          <p:cNvCxnSpPr>
            <a:cxnSpLocks/>
          </p:cNvCxnSpPr>
          <p:nvPr/>
        </p:nvCxnSpPr>
        <p:spPr>
          <a:xfrm>
            <a:off x="7306554" y="1626816"/>
            <a:ext cx="0" cy="612648"/>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pic>
        <p:nvPicPr>
          <p:cNvPr id="29" name="Picture 28">
            <a:extLst>
              <a:ext uri="{FF2B5EF4-FFF2-40B4-BE49-F238E27FC236}">
                <a16:creationId xmlns:a16="http://schemas.microsoft.com/office/drawing/2014/main" id="{597C463D-1158-46E3-A47E-37B11E6D6AC0}"/>
              </a:ext>
            </a:extLst>
          </p:cNvPr>
          <p:cNvPicPr>
            <a:picLocks noChangeAspect="1"/>
          </p:cNvPicPr>
          <p:nvPr/>
        </p:nvPicPr>
        <p:blipFill>
          <a:blip r:embed="rId4"/>
          <a:stretch>
            <a:fillRect/>
          </a:stretch>
        </p:blipFill>
        <p:spPr>
          <a:xfrm>
            <a:off x="3045450" y="3648265"/>
            <a:ext cx="3096057" cy="314369"/>
          </a:xfrm>
          <a:prstGeom prst="rect">
            <a:avLst/>
          </a:prstGeom>
        </p:spPr>
      </p:pic>
      <p:cxnSp>
        <p:nvCxnSpPr>
          <p:cNvPr id="25" name="Straight Arrow Connector 24">
            <a:extLst>
              <a:ext uri="{FF2B5EF4-FFF2-40B4-BE49-F238E27FC236}">
                <a16:creationId xmlns:a16="http://schemas.microsoft.com/office/drawing/2014/main" id="{72CE906B-0E2D-4C8E-BD5B-4525C83DEA18}"/>
              </a:ext>
            </a:extLst>
          </p:cNvPr>
          <p:cNvCxnSpPr>
            <a:cxnSpLocks/>
          </p:cNvCxnSpPr>
          <p:nvPr/>
        </p:nvCxnSpPr>
        <p:spPr>
          <a:xfrm>
            <a:off x="6319002" y="1626816"/>
            <a:ext cx="0" cy="612648"/>
          </a:xfrm>
          <a:prstGeom prst="straightConnector1">
            <a:avLst/>
          </a:prstGeom>
          <a:ln w="38100">
            <a:solidFill>
              <a:schemeClr val="bg1">
                <a:lumMod val="50000"/>
              </a:schemeClr>
            </a:solidFill>
            <a:tailEnd type="triangle"/>
          </a:ln>
        </p:spPr>
        <p:style>
          <a:lnRef idx="1">
            <a:schemeClr val="dk1"/>
          </a:lnRef>
          <a:fillRef idx="0">
            <a:schemeClr val="dk1"/>
          </a:fillRef>
          <a:effectRef idx="0">
            <a:schemeClr val="dk1"/>
          </a:effectRef>
          <a:fontRef idx="minor">
            <a:schemeClr val="tx1"/>
          </a:fontRef>
        </p:style>
      </p:cxnSp>
      <p:cxnSp>
        <p:nvCxnSpPr>
          <p:cNvPr id="32" name="Straight Arrow Connector 31">
            <a:extLst>
              <a:ext uri="{FF2B5EF4-FFF2-40B4-BE49-F238E27FC236}">
                <a16:creationId xmlns:a16="http://schemas.microsoft.com/office/drawing/2014/main" id="{BC650927-AFA6-49D2-ABC5-6CED3C124908}"/>
              </a:ext>
            </a:extLst>
          </p:cNvPr>
          <p:cNvCxnSpPr>
            <a:cxnSpLocks/>
          </p:cNvCxnSpPr>
          <p:nvPr/>
        </p:nvCxnSpPr>
        <p:spPr>
          <a:xfrm>
            <a:off x="2438400" y="1905000"/>
            <a:ext cx="762000"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38" name="Straight Connector 37">
            <a:extLst>
              <a:ext uri="{FF2B5EF4-FFF2-40B4-BE49-F238E27FC236}">
                <a16:creationId xmlns:a16="http://schemas.microsoft.com/office/drawing/2014/main" id="{7B7A005D-F643-4CA1-B9E0-A591002E9D08}"/>
              </a:ext>
            </a:extLst>
          </p:cNvPr>
          <p:cNvCxnSpPr/>
          <p:nvPr/>
        </p:nvCxnSpPr>
        <p:spPr>
          <a:xfrm>
            <a:off x="2438400" y="1402080"/>
            <a:ext cx="0" cy="521208"/>
          </a:xfrm>
          <a:prstGeom prst="line">
            <a:avLst/>
          </a:prstGeom>
          <a:ln w="38100"/>
        </p:spPr>
        <p:style>
          <a:lnRef idx="1">
            <a:schemeClr val="dk1"/>
          </a:lnRef>
          <a:fillRef idx="0">
            <a:schemeClr val="dk1"/>
          </a:fillRef>
          <a:effectRef idx="0">
            <a:schemeClr val="dk1"/>
          </a:effectRef>
          <a:fontRef idx="minor">
            <a:schemeClr val="tx1"/>
          </a:fontRef>
        </p:style>
      </p:cxnSp>
      <p:pic>
        <p:nvPicPr>
          <p:cNvPr id="40" name="Picture 39">
            <a:extLst>
              <a:ext uri="{FF2B5EF4-FFF2-40B4-BE49-F238E27FC236}">
                <a16:creationId xmlns:a16="http://schemas.microsoft.com/office/drawing/2014/main" id="{91AAE0BD-D479-4798-86A6-D5FA70461C39}"/>
              </a:ext>
            </a:extLst>
          </p:cNvPr>
          <p:cNvPicPr>
            <a:picLocks noChangeAspect="1"/>
          </p:cNvPicPr>
          <p:nvPr/>
        </p:nvPicPr>
        <p:blipFill>
          <a:blip r:embed="rId5"/>
          <a:stretch>
            <a:fillRect/>
          </a:stretch>
        </p:blipFill>
        <p:spPr>
          <a:xfrm>
            <a:off x="3441980" y="1748074"/>
            <a:ext cx="1771897" cy="247685"/>
          </a:xfrm>
          <a:prstGeom prst="rect">
            <a:avLst/>
          </a:prstGeom>
        </p:spPr>
      </p:pic>
      <p:cxnSp>
        <p:nvCxnSpPr>
          <p:cNvPr id="45" name="Straight Arrow Connector 44">
            <a:extLst>
              <a:ext uri="{FF2B5EF4-FFF2-40B4-BE49-F238E27FC236}">
                <a16:creationId xmlns:a16="http://schemas.microsoft.com/office/drawing/2014/main" id="{524EB704-5F54-4385-8BEB-31D24173799F}"/>
              </a:ext>
            </a:extLst>
          </p:cNvPr>
          <p:cNvCxnSpPr/>
          <p:nvPr/>
        </p:nvCxnSpPr>
        <p:spPr>
          <a:xfrm>
            <a:off x="2246874" y="3781637"/>
            <a:ext cx="612648"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46" name="Straight Connector 45">
            <a:extLst>
              <a:ext uri="{FF2B5EF4-FFF2-40B4-BE49-F238E27FC236}">
                <a16:creationId xmlns:a16="http://schemas.microsoft.com/office/drawing/2014/main" id="{D6D91319-6CA3-4EF5-9680-CBD36DC42704}"/>
              </a:ext>
            </a:extLst>
          </p:cNvPr>
          <p:cNvCxnSpPr/>
          <p:nvPr/>
        </p:nvCxnSpPr>
        <p:spPr>
          <a:xfrm>
            <a:off x="2229678" y="3276600"/>
            <a:ext cx="0" cy="521208"/>
          </a:xfrm>
          <a:prstGeom prst="line">
            <a:avLst/>
          </a:prstGeom>
          <a:ln w="38100"/>
        </p:spPr>
        <p:style>
          <a:lnRef idx="1">
            <a:schemeClr val="dk1"/>
          </a:lnRef>
          <a:fillRef idx="0">
            <a:schemeClr val="dk1"/>
          </a:fillRef>
          <a:effectRef idx="0">
            <a:schemeClr val="dk1"/>
          </a:effectRef>
          <a:fontRef idx="minor">
            <a:schemeClr val="tx1"/>
          </a:fontRef>
        </p:style>
      </p:cxnSp>
      <p:sp>
        <p:nvSpPr>
          <p:cNvPr id="22" name="TextBox 21">
            <a:extLst>
              <a:ext uri="{FF2B5EF4-FFF2-40B4-BE49-F238E27FC236}">
                <a16:creationId xmlns:a16="http://schemas.microsoft.com/office/drawing/2014/main" id="{39EEAB0D-32B3-43F5-9A7E-6A6E7E6F5045}"/>
              </a:ext>
            </a:extLst>
          </p:cNvPr>
          <p:cNvSpPr txBox="1"/>
          <p:nvPr/>
        </p:nvSpPr>
        <p:spPr>
          <a:xfrm>
            <a:off x="5791200" y="1232356"/>
            <a:ext cx="2318036" cy="369332"/>
          </a:xfrm>
          <a:prstGeom prst="rect">
            <a:avLst/>
          </a:prstGeom>
          <a:noFill/>
        </p:spPr>
        <p:txBody>
          <a:bodyPr wrap="square" rtlCol="0">
            <a:spAutoFit/>
          </a:bodyPr>
          <a:lstStyle/>
          <a:p>
            <a:r>
              <a:rPr lang="en-US" dirty="0">
                <a:solidFill>
                  <a:schemeClr val="bg2">
                    <a:lumMod val="50000"/>
                  </a:schemeClr>
                </a:solidFill>
              </a:rPr>
              <a:t>Maps (have layers)</a:t>
            </a:r>
          </a:p>
        </p:txBody>
      </p:sp>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4" name="Ink 13">
                <a:extLst>
                  <a:ext uri="{FF2B5EF4-FFF2-40B4-BE49-F238E27FC236}">
                    <a16:creationId xmlns:a16="http://schemas.microsoft.com/office/drawing/2014/main" id="{4F2BC3F4-0EB9-40F6-9823-B5650BF82167}"/>
                  </a:ext>
                </a:extLst>
              </p14:cNvPr>
              <p14:cNvContentPartPr/>
              <p14:nvPr/>
            </p14:nvContentPartPr>
            <p14:xfrm>
              <a:off x="4002083" y="6082012"/>
              <a:ext cx="2880" cy="360"/>
            </p14:xfrm>
          </p:contentPart>
        </mc:Choice>
        <mc:Fallback xmlns="">
          <p:pic>
            <p:nvPicPr>
              <p:cNvPr id="14" name="Ink 13">
                <a:extLst>
                  <a:ext uri="{FF2B5EF4-FFF2-40B4-BE49-F238E27FC236}">
                    <a16:creationId xmlns:a16="http://schemas.microsoft.com/office/drawing/2014/main" id="{4F2BC3F4-0EB9-40F6-9823-B5650BF82167}"/>
                  </a:ext>
                </a:extLst>
              </p:cNvPr>
              <p:cNvPicPr/>
              <p:nvPr/>
            </p:nvPicPr>
            <p:blipFill>
              <a:blip r:embed="rId7"/>
              <a:stretch>
                <a:fillRect/>
              </a:stretch>
            </p:blipFill>
            <p:spPr>
              <a:xfrm>
                <a:off x="3939083" y="5704372"/>
                <a:ext cx="12852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23" name="Ink 22">
                <a:extLst>
                  <a:ext uri="{FF2B5EF4-FFF2-40B4-BE49-F238E27FC236}">
                    <a16:creationId xmlns:a16="http://schemas.microsoft.com/office/drawing/2014/main" id="{42EFA34E-8F7A-4163-89F2-C6099F5DC28B}"/>
                  </a:ext>
                </a:extLst>
              </p14:cNvPr>
              <p14:cNvContentPartPr/>
              <p14:nvPr/>
            </p14:nvContentPartPr>
            <p14:xfrm>
              <a:off x="3511403" y="5125852"/>
              <a:ext cx="2156760" cy="1164960"/>
            </p14:xfrm>
          </p:contentPart>
        </mc:Choice>
        <mc:Fallback xmlns="">
          <p:pic>
            <p:nvPicPr>
              <p:cNvPr id="23" name="Ink 22">
                <a:extLst>
                  <a:ext uri="{FF2B5EF4-FFF2-40B4-BE49-F238E27FC236}">
                    <a16:creationId xmlns:a16="http://schemas.microsoft.com/office/drawing/2014/main" id="{42EFA34E-8F7A-4163-89F2-C6099F5DC28B}"/>
                  </a:ext>
                </a:extLst>
              </p:cNvPr>
              <p:cNvPicPr/>
              <p:nvPr/>
            </p:nvPicPr>
            <p:blipFill>
              <a:blip r:embed="rId9"/>
              <a:stretch>
                <a:fillRect/>
              </a:stretch>
            </p:blipFill>
            <p:spPr>
              <a:xfrm>
                <a:off x="3448403" y="4748212"/>
                <a:ext cx="2282400" cy="1920600"/>
              </a:xfrm>
              <a:prstGeom prst="rect">
                <a:avLst/>
              </a:prstGeom>
            </p:spPr>
          </p:pic>
        </mc:Fallback>
      </mc:AlternateContent>
      <p:grpSp>
        <p:nvGrpSpPr>
          <p:cNvPr id="44" name="Group 43">
            <a:extLst>
              <a:ext uri="{FF2B5EF4-FFF2-40B4-BE49-F238E27FC236}">
                <a16:creationId xmlns:a16="http://schemas.microsoft.com/office/drawing/2014/main" id="{4AED4056-22FD-4F19-B82C-16FC4A8464BD}"/>
              </a:ext>
            </a:extLst>
          </p:cNvPr>
          <p:cNvGrpSpPr/>
          <p:nvPr/>
        </p:nvGrpSpPr>
        <p:grpSpPr>
          <a:xfrm>
            <a:off x="3200363" y="2623852"/>
            <a:ext cx="4587120" cy="3697920"/>
            <a:chOff x="3200363" y="2623852"/>
            <a:chExt cx="4587120" cy="3697920"/>
          </a:xfrm>
        </p:grpSpPr>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4" name="Ink 23">
                  <a:extLst>
                    <a:ext uri="{FF2B5EF4-FFF2-40B4-BE49-F238E27FC236}">
                      <a16:creationId xmlns:a16="http://schemas.microsoft.com/office/drawing/2014/main" id="{8D956F7C-3300-4643-BBD7-BF04C3D17CA1}"/>
                    </a:ext>
                  </a:extLst>
                </p14:cNvPr>
                <p14:cNvContentPartPr/>
                <p14:nvPr/>
              </p14:nvContentPartPr>
              <p14:xfrm>
                <a:off x="3431843" y="5353372"/>
                <a:ext cx="1730880" cy="968400"/>
              </p14:xfrm>
            </p:contentPart>
          </mc:Choice>
          <mc:Fallback xmlns="">
            <p:pic>
              <p:nvPicPr>
                <p:cNvPr id="24" name="Ink 23">
                  <a:extLst>
                    <a:ext uri="{FF2B5EF4-FFF2-40B4-BE49-F238E27FC236}">
                      <a16:creationId xmlns:a16="http://schemas.microsoft.com/office/drawing/2014/main" id="{8D956F7C-3300-4643-BBD7-BF04C3D17CA1}"/>
                    </a:ext>
                  </a:extLst>
                </p:cNvPr>
                <p:cNvPicPr/>
                <p:nvPr/>
              </p:nvPicPr>
              <p:blipFill>
                <a:blip r:embed="rId11"/>
                <a:stretch>
                  <a:fillRect/>
                </a:stretch>
              </p:blipFill>
              <p:spPr>
                <a:xfrm>
                  <a:off x="3368843" y="4975372"/>
                  <a:ext cx="1856520" cy="1724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8" name="Ink 27">
                  <a:extLst>
                    <a:ext uri="{FF2B5EF4-FFF2-40B4-BE49-F238E27FC236}">
                      <a16:creationId xmlns:a16="http://schemas.microsoft.com/office/drawing/2014/main" id="{E846E018-AD91-469B-BF34-AA44E75C3EDD}"/>
                    </a:ext>
                  </a:extLst>
                </p14:cNvPr>
                <p14:cNvContentPartPr/>
                <p14:nvPr/>
              </p14:nvContentPartPr>
              <p14:xfrm>
                <a:off x="3285323" y="5207572"/>
                <a:ext cx="1114200" cy="1108080"/>
              </p14:xfrm>
            </p:contentPart>
          </mc:Choice>
          <mc:Fallback xmlns="">
            <p:pic>
              <p:nvPicPr>
                <p:cNvPr id="28" name="Ink 27">
                  <a:extLst>
                    <a:ext uri="{FF2B5EF4-FFF2-40B4-BE49-F238E27FC236}">
                      <a16:creationId xmlns:a16="http://schemas.microsoft.com/office/drawing/2014/main" id="{E846E018-AD91-469B-BF34-AA44E75C3EDD}"/>
                    </a:ext>
                  </a:extLst>
                </p:cNvPr>
                <p:cNvPicPr/>
                <p:nvPr/>
              </p:nvPicPr>
              <p:blipFill>
                <a:blip r:embed="rId13"/>
                <a:stretch>
                  <a:fillRect/>
                </a:stretch>
              </p:blipFill>
              <p:spPr>
                <a:xfrm>
                  <a:off x="3222683" y="4829572"/>
                  <a:ext cx="1239840" cy="1863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0" name="Ink 29">
                  <a:extLst>
                    <a:ext uri="{FF2B5EF4-FFF2-40B4-BE49-F238E27FC236}">
                      <a16:creationId xmlns:a16="http://schemas.microsoft.com/office/drawing/2014/main" id="{BF0A7306-7BE8-4715-83D7-1D091F04B358}"/>
                    </a:ext>
                  </a:extLst>
                </p14:cNvPr>
                <p14:cNvContentPartPr/>
                <p14:nvPr/>
              </p14:nvContentPartPr>
              <p14:xfrm>
                <a:off x="3200363" y="5466052"/>
                <a:ext cx="1308600" cy="787680"/>
              </p14:xfrm>
            </p:contentPart>
          </mc:Choice>
          <mc:Fallback xmlns="">
            <p:pic>
              <p:nvPicPr>
                <p:cNvPr id="30" name="Ink 29">
                  <a:extLst>
                    <a:ext uri="{FF2B5EF4-FFF2-40B4-BE49-F238E27FC236}">
                      <a16:creationId xmlns:a16="http://schemas.microsoft.com/office/drawing/2014/main" id="{BF0A7306-7BE8-4715-83D7-1D091F04B358}"/>
                    </a:ext>
                  </a:extLst>
                </p:cNvPr>
                <p:cNvPicPr/>
                <p:nvPr/>
              </p:nvPicPr>
              <p:blipFill>
                <a:blip r:embed="rId15"/>
                <a:stretch>
                  <a:fillRect/>
                </a:stretch>
              </p:blipFill>
              <p:spPr>
                <a:xfrm>
                  <a:off x="3137363" y="5088052"/>
                  <a:ext cx="1434240" cy="15433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7" name="Ink 36">
                  <a:extLst>
                    <a:ext uri="{FF2B5EF4-FFF2-40B4-BE49-F238E27FC236}">
                      <a16:creationId xmlns:a16="http://schemas.microsoft.com/office/drawing/2014/main" id="{EBC1C661-0224-4156-B422-3F1FFE538959}"/>
                    </a:ext>
                  </a:extLst>
                </p14:cNvPr>
                <p14:cNvContentPartPr/>
                <p14:nvPr/>
              </p14:nvContentPartPr>
              <p14:xfrm>
                <a:off x="4359563" y="2690452"/>
                <a:ext cx="3267360" cy="2796120"/>
              </p14:xfrm>
            </p:contentPart>
          </mc:Choice>
          <mc:Fallback xmlns="">
            <p:pic>
              <p:nvPicPr>
                <p:cNvPr id="37" name="Ink 36">
                  <a:extLst>
                    <a:ext uri="{FF2B5EF4-FFF2-40B4-BE49-F238E27FC236}">
                      <a16:creationId xmlns:a16="http://schemas.microsoft.com/office/drawing/2014/main" id="{EBC1C661-0224-4156-B422-3F1FFE538959}"/>
                    </a:ext>
                  </a:extLst>
                </p:cNvPr>
                <p:cNvPicPr/>
                <p:nvPr/>
              </p:nvPicPr>
              <p:blipFill>
                <a:blip r:embed="rId17"/>
                <a:stretch>
                  <a:fillRect/>
                </a:stretch>
              </p:blipFill>
              <p:spPr>
                <a:xfrm>
                  <a:off x="4296923" y="2312812"/>
                  <a:ext cx="3393000" cy="35517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41" name="Ink 40">
                  <a:extLst>
                    <a:ext uri="{FF2B5EF4-FFF2-40B4-BE49-F238E27FC236}">
                      <a16:creationId xmlns:a16="http://schemas.microsoft.com/office/drawing/2014/main" id="{F71FDFD8-492B-40D3-B60D-D9B25B58378A}"/>
                    </a:ext>
                  </a:extLst>
                </p14:cNvPr>
                <p14:cNvContentPartPr/>
                <p14:nvPr/>
              </p14:nvContentPartPr>
              <p14:xfrm>
                <a:off x="7398683" y="2650132"/>
                <a:ext cx="227880" cy="156240"/>
              </p14:xfrm>
            </p:contentPart>
          </mc:Choice>
          <mc:Fallback xmlns="">
            <p:pic>
              <p:nvPicPr>
                <p:cNvPr id="41" name="Ink 40">
                  <a:extLst>
                    <a:ext uri="{FF2B5EF4-FFF2-40B4-BE49-F238E27FC236}">
                      <a16:creationId xmlns:a16="http://schemas.microsoft.com/office/drawing/2014/main" id="{F71FDFD8-492B-40D3-B60D-D9B25B58378A}"/>
                    </a:ext>
                  </a:extLst>
                </p:cNvPr>
                <p:cNvPicPr/>
                <p:nvPr/>
              </p:nvPicPr>
              <p:blipFill>
                <a:blip r:embed="rId19"/>
                <a:stretch>
                  <a:fillRect/>
                </a:stretch>
              </p:blipFill>
              <p:spPr>
                <a:xfrm>
                  <a:off x="7336043" y="2272132"/>
                  <a:ext cx="353520" cy="9118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43" name="Ink 42">
                  <a:extLst>
                    <a:ext uri="{FF2B5EF4-FFF2-40B4-BE49-F238E27FC236}">
                      <a16:creationId xmlns:a16="http://schemas.microsoft.com/office/drawing/2014/main" id="{1B085F25-EBE4-4DEC-B4A6-636DDF763B71}"/>
                    </a:ext>
                  </a:extLst>
                </p14:cNvPr>
                <p14:cNvContentPartPr/>
                <p14:nvPr/>
              </p14:nvContentPartPr>
              <p14:xfrm>
                <a:off x="7572923" y="2623852"/>
                <a:ext cx="214560" cy="189000"/>
              </p14:xfrm>
            </p:contentPart>
          </mc:Choice>
          <mc:Fallback xmlns="">
            <p:pic>
              <p:nvPicPr>
                <p:cNvPr id="43" name="Ink 42">
                  <a:extLst>
                    <a:ext uri="{FF2B5EF4-FFF2-40B4-BE49-F238E27FC236}">
                      <a16:creationId xmlns:a16="http://schemas.microsoft.com/office/drawing/2014/main" id="{1B085F25-EBE4-4DEC-B4A6-636DDF763B71}"/>
                    </a:ext>
                  </a:extLst>
                </p:cNvPr>
                <p:cNvPicPr/>
                <p:nvPr/>
              </p:nvPicPr>
              <p:blipFill>
                <a:blip r:embed="rId21"/>
                <a:stretch>
                  <a:fillRect/>
                </a:stretch>
              </p:blipFill>
              <p:spPr>
                <a:xfrm>
                  <a:off x="7510283" y="2245852"/>
                  <a:ext cx="340200" cy="944640"/>
                </a:xfrm>
                <a:prstGeom prst="rect">
                  <a:avLst/>
                </a:prstGeom>
              </p:spPr>
            </p:pic>
          </mc:Fallback>
        </mc:AlternateContent>
      </p:grpSp>
    </p:spTree>
    <p:extLst>
      <p:ext uri="{BB962C8B-B14F-4D97-AF65-F5344CB8AC3E}">
        <p14:creationId xmlns:p14="http://schemas.microsoft.com/office/powerpoint/2010/main" val="13230755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Getting a Project object</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a:bodyPr>
          <a:lstStyle/>
          <a:p>
            <a:r>
              <a:rPr lang="en-US" altLang="en-US" dirty="0"/>
              <a:t>Scripts need this to work with the maps the project contains. </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altLang="en-US" dirty="0">
                <a:solidFill>
                  <a:srgbClr val="FF0066"/>
                </a:solidFill>
              </a:rPr>
              <a:t>Project                             Project object </a:t>
            </a:r>
          </a:p>
          <a:p>
            <a:r>
              <a:rPr lang="en-US" altLang="en-US" dirty="0">
                <a:solidFill>
                  <a:srgbClr val="FF0066"/>
                </a:solidFill>
              </a:rPr>
              <a:t>object                               constructor</a:t>
            </a:r>
          </a:p>
          <a:p>
            <a:endParaRPr lang="en-US" altLang="en-US" dirty="0"/>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Delete the Project object near the end of </a:t>
            </a:r>
            <a:r>
              <a:rPr lang="en-US" dirty="0">
                <a:solidFill>
                  <a:srgbClr val="6A9955"/>
                </a:solidFill>
                <a:latin typeface="Consolas" panose="020B0609020204030204" pitchFamily="49" charset="0"/>
              </a:rPr>
              <a:t>the code</a:t>
            </a:r>
            <a:r>
              <a:rPr lang="en-US" b="0" dirty="0">
                <a:solidFill>
                  <a:srgbClr val="6A9955"/>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V="1">
            <a:off x="3124200" y="32004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98" name="Straight Arrow Connector 6">
            <a:extLst>
              <a:ext uri="{FF2B5EF4-FFF2-40B4-BE49-F238E27FC236}">
                <a16:creationId xmlns:a16="http://schemas.microsoft.com/office/drawing/2014/main" id="{93F3192F-2825-4784-A369-AE788B3D4697}"/>
              </a:ext>
            </a:extLst>
          </p:cNvPr>
          <p:cNvCxnSpPr>
            <a:cxnSpLocks noChangeShapeType="1"/>
          </p:cNvCxnSpPr>
          <p:nvPr/>
        </p:nvCxnSpPr>
        <p:spPr bwMode="auto">
          <a:xfrm flipV="1">
            <a:off x="533400" y="32004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1640500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The “CURRENT” project</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a:bodyPr>
          <a:lstStyle/>
          <a:p>
            <a:r>
              <a:rPr lang="en-US" altLang="en-US" dirty="0"/>
              <a:t>Use the project name "CURRENT"  to create the Project object when …</a:t>
            </a:r>
          </a:p>
          <a:p>
            <a:r>
              <a:rPr lang="en-US" altLang="en-US" dirty="0"/>
              <a:t>working </a:t>
            </a:r>
            <a:r>
              <a:rPr lang="en-US" altLang="en-US" dirty="0">
                <a:solidFill>
                  <a:srgbClr val="FF0066"/>
                </a:solidFill>
              </a:rPr>
              <a:t>inside ArcGIS Pro</a:t>
            </a:r>
            <a:r>
              <a:rPr lang="en-US" altLang="en-US" dirty="0"/>
              <a:t>. This means running a </a:t>
            </a:r>
            <a:r>
              <a:rPr lang="en-US" altLang="en-US" dirty="0" err="1"/>
              <a:t>Jupyter</a:t>
            </a:r>
            <a:r>
              <a:rPr lang="en-US" altLang="en-US" dirty="0"/>
              <a:t> Notebook inside Pro, using the Pro Python window, or in a Script Tool.</a:t>
            </a:r>
          </a:p>
          <a:p>
            <a:r>
              <a:rPr lang="en-US" altLang="en-US" dirty="0"/>
              <a:t>Otherwise, you need to specify a project full path file name.</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a:off x="5257800" y="3342861"/>
            <a:ext cx="0" cy="50027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54991888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A project name</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991600" cy="5791200"/>
          </a:xfrm>
        </p:spPr>
        <p:txBody>
          <a:bodyPr>
            <a:normAutofit/>
          </a:bodyPr>
          <a:lstStyle/>
          <a:p>
            <a:r>
              <a:rPr lang="en-US" altLang="en-US" dirty="0"/>
              <a:t>Use the project's </a:t>
            </a:r>
            <a:r>
              <a:rPr lang="en-US" altLang="en-US" i="1" dirty="0">
                <a:solidFill>
                  <a:srgbClr val="FF0066"/>
                </a:solidFill>
              </a:rPr>
              <a:t>full path file name </a:t>
            </a:r>
            <a:r>
              <a:rPr lang="en-US" altLang="en-US" dirty="0"/>
              <a:t>to create the Project object when …</a:t>
            </a:r>
          </a:p>
          <a:p>
            <a:r>
              <a:rPr lang="en-US" altLang="en-US" dirty="0"/>
              <a:t>working </a:t>
            </a:r>
            <a:r>
              <a:rPr lang="en-US" altLang="en-US" dirty="0">
                <a:solidFill>
                  <a:srgbClr val="FF0066"/>
                </a:solidFill>
              </a:rPr>
              <a:t>outside of ArcGIS Pro</a:t>
            </a:r>
            <a:r>
              <a:rPr lang="en-US" altLang="en-US" dirty="0"/>
              <a:t>. This means in a PyCharm, Visual Studio Code, other IDEs, a DOS command line, etc.</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"C:/gispy/data/ch24/projects/states/"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Create a Project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altLang="en-US" dirty="0"/>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V="1">
            <a:off x="8001000" y="4267200"/>
            <a:ext cx="0" cy="4572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 name="Straight Connector 3">
            <a:extLst>
              <a:ext uri="{FF2B5EF4-FFF2-40B4-BE49-F238E27FC236}">
                <a16:creationId xmlns:a16="http://schemas.microsoft.com/office/drawing/2014/main" id="{9AA9A061-EA30-495A-B213-5D39017E96CF}"/>
              </a:ext>
            </a:extLst>
          </p:cNvPr>
          <p:cNvCxnSpPr/>
          <p:nvPr/>
        </p:nvCxnSpPr>
        <p:spPr>
          <a:xfrm>
            <a:off x="4648200" y="4191000"/>
            <a:ext cx="3733800" cy="0"/>
          </a:xfrm>
          <a:prstGeom prst="line">
            <a:avLst/>
          </a:prstGeom>
          <a:ln w="12700">
            <a:solidFill>
              <a:srgbClr val="FF0066"/>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71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Robust project name code</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fontScale="92500" lnSpcReduction="10000"/>
          </a:bodyPr>
          <a:lstStyle/>
          <a:p>
            <a:r>
              <a:rPr lang="en-US" altLang="en-US" dirty="0"/>
              <a:t>To write code that will work either way, use error handling (try/except keywords)</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"C:/gispy/data/ch24/projects/states/"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inside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name "CURRENT"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OSError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outside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full path file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H="1">
            <a:off x="1066800" y="263387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5">
            <a:extLst>
              <a:ext uri="{FF2B5EF4-FFF2-40B4-BE49-F238E27FC236}">
                <a16:creationId xmlns:a16="http://schemas.microsoft.com/office/drawing/2014/main" id="{BA11D4BD-8E50-4F7D-8C24-D204595FB226}"/>
              </a:ext>
            </a:extLst>
          </p:cNvPr>
          <p:cNvCxnSpPr>
            <a:cxnSpLocks noChangeShapeType="1"/>
          </p:cNvCxnSpPr>
          <p:nvPr/>
        </p:nvCxnSpPr>
        <p:spPr bwMode="auto">
          <a:xfrm flipH="1">
            <a:off x="2362200" y="426720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5169277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If the project &amp; script are together</a:t>
            </a:r>
          </a:p>
        </p:txBody>
      </p:sp>
      <p:sp>
        <p:nvSpPr>
          <p:cNvPr id="12291" name="Content Placeholder 2">
            <a:extLst>
              <a:ext uri="{FF2B5EF4-FFF2-40B4-BE49-F238E27FC236}">
                <a16:creationId xmlns:a16="http://schemas.microsoft.com/office/drawing/2014/main" id="{8D601B20-2AF4-4CB5-8F8E-4B23BFCF7DAB}"/>
              </a:ext>
            </a:extLst>
          </p:cNvPr>
          <p:cNvSpPr>
            <a:spLocks noGrp="1"/>
          </p:cNvSpPr>
          <p:nvPr>
            <p:ph idx="1"/>
          </p:nvPr>
        </p:nvSpPr>
        <p:spPr>
          <a:xfrm>
            <a:off x="152400" y="914400"/>
            <a:ext cx="8686800" cy="5791200"/>
          </a:xfrm>
        </p:spPr>
        <p:txBody>
          <a:bodyPr>
            <a:normAutofit fontScale="92500" lnSpcReduction="10000"/>
          </a:bodyPr>
          <a:lstStyle/>
          <a:p>
            <a:r>
              <a:rPr lang="en-US" altLang="en-US" dirty="0"/>
              <a:t>If script is in the project directory,...</a:t>
            </a:r>
          </a:p>
          <a:p>
            <a:endParaRPr lang="en-US" altLang="en-US" dirty="0"/>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r>
              <a:rPr lang="en-US" b="0" dirty="0" err="1">
                <a:solidFill>
                  <a:srgbClr val="D4D4D4"/>
                </a:solidFill>
                <a:effectLst/>
                <a:latin typeface="Consolas" panose="020B0609020204030204" pitchFamily="49" charset="0"/>
              </a:rPr>
              <a:t>os</a:t>
            </a:r>
            <a:r>
              <a:rPr lang="en-US" b="0" dirty="0">
                <a:solidFill>
                  <a:srgbClr val="D4D4D4"/>
                </a:solidFill>
                <a:effectLst/>
                <a:latin typeface="Consolas" panose="020B0609020204030204" pitchFamily="49" charset="0"/>
              </a:rPr>
              <a:t>, sys</a:t>
            </a:r>
          </a:p>
          <a:p>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os.path.dirname</a:t>
            </a:r>
            <a:r>
              <a:rPr lang="en-US" b="0" dirty="0">
                <a:solidFill>
                  <a:srgbClr val="D4D4D4"/>
                </a:solidFill>
                <a:effectLst/>
                <a:latin typeface="Consolas" panose="020B0609020204030204" pitchFamily="49" charset="0"/>
              </a:rPr>
              <a:t>(sys.argv[</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try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inside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name "CURRENT" </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except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OSError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6A9955"/>
                </a:solidFill>
                <a:effectLst/>
                <a:latin typeface="Consolas" panose="020B0609020204030204" pitchFamily="49" charset="0"/>
              </a:rPr>
              <a:t># When working outside ArcGIS Pro, </a:t>
            </a:r>
          </a:p>
          <a:p>
            <a:r>
              <a:rPr lang="en-US" dirty="0">
                <a:solidFill>
                  <a:srgbClr val="6A9955"/>
                </a:solidFill>
                <a:latin typeface="Consolas" panose="020B0609020204030204" pitchFamily="49" charset="0"/>
              </a:rPr>
              <a:t>    # </a:t>
            </a:r>
            <a:r>
              <a:rPr lang="en-US" b="0" dirty="0">
                <a:solidFill>
                  <a:srgbClr val="6A9955"/>
                </a:solidFill>
                <a:effectLst/>
                <a:latin typeface="Consolas" panose="020B0609020204030204" pitchFamily="49" charset="0"/>
              </a:rPr>
              <a:t>use the project full path file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err="1">
                <a:solidFill>
                  <a:srgbClr val="D4D4D4"/>
                </a:solidFill>
                <a:effectLst/>
                <a:latin typeface="Consolas" panose="020B0609020204030204" pitchFamily="49" charset="0"/>
              </a:rPr>
              <a:t>project_dir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states.aprx</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 (this is where you would do mapping things)</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8197" name="Straight Arrow Connector 5">
            <a:extLst>
              <a:ext uri="{FF2B5EF4-FFF2-40B4-BE49-F238E27FC236}">
                <a16:creationId xmlns:a16="http://schemas.microsoft.com/office/drawing/2014/main" id="{9B5A1C81-1F22-47A7-ADDF-FCCBDEA21378}"/>
              </a:ext>
            </a:extLst>
          </p:cNvPr>
          <p:cNvCxnSpPr>
            <a:cxnSpLocks noChangeShapeType="1"/>
          </p:cNvCxnSpPr>
          <p:nvPr/>
        </p:nvCxnSpPr>
        <p:spPr bwMode="auto">
          <a:xfrm flipH="1">
            <a:off x="1066800" y="263387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 name="Straight Arrow Connector 5">
            <a:extLst>
              <a:ext uri="{FF2B5EF4-FFF2-40B4-BE49-F238E27FC236}">
                <a16:creationId xmlns:a16="http://schemas.microsoft.com/office/drawing/2014/main" id="{BA11D4BD-8E50-4F7D-8C24-D204595FB226}"/>
              </a:ext>
            </a:extLst>
          </p:cNvPr>
          <p:cNvCxnSpPr>
            <a:cxnSpLocks noChangeShapeType="1"/>
          </p:cNvCxnSpPr>
          <p:nvPr/>
        </p:nvCxnSpPr>
        <p:spPr bwMode="auto">
          <a:xfrm flipH="1">
            <a:off x="2362200" y="4267200"/>
            <a:ext cx="533400" cy="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641225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A65351E3-F7B3-423E-9F31-4769279B3087}"/>
              </a:ext>
            </a:extLst>
          </p:cNvPr>
          <p:cNvSpPr>
            <a:spLocks noGrp="1" noChangeArrowheads="1"/>
          </p:cNvSpPr>
          <p:nvPr>
            <p:ph type="title"/>
          </p:nvPr>
        </p:nvSpPr>
        <p:spPr/>
        <p:txBody>
          <a:bodyPr/>
          <a:lstStyle/>
          <a:p>
            <a:r>
              <a:rPr lang="en-US" altLang="en-US" dirty="0"/>
              <a:t>arcpy.mp classes</a:t>
            </a:r>
          </a:p>
        </p:txBody>
      </p:sp>
      <p:sp>
        <p:nvSpPr>
          <p:cNvPr id="3" name="Content Placeholder 2">
            <a:extLst>
              <a:ext uri="{FF2B5EF4-FFF2-40B4-BE49-F238E27FC236}">
                <a16:creationId xmlns:a16="http://schemas.microsoft.com/office/drawing/2014/main" id="{0B8E5EA1-F698-4004-8ED3-4F748C508263}"/>
              </a:ext>
            </a:extLst>
          </p:cNvPr>
          <p:cNvSpPr>
            <a:spLocks noGrp="1"/>
          </p:cNvSpPr>
          <p:nvPr>
            <p:ph idx="1"/>
          </p:nvPr>
        </p:nvSpPr>
        <p:spPr>
          <a:xfrm>
            <a:off x="152400" y="914400"/>
            <a:ext cx="3657600" cy="5921358"/>
          </a:xfrm>
        </p:spPr>
        <p:txBody>
          <a:bodyPr>
            <a:normAutofit/>
          </a:bodyPr>
          <a:lstStyle/>
          <a:p>
            <a:r>
              <a:rPr lang="en-US" dirty="0"/>
              <a:t>arcpy.mp module has </a:t>
            </a:r>
            <a:r>
              <a:rPr lang="en-US" dirty="0">
                <a:hlinkClick r:id="rId3"/>
              </a:rPr>
              <a:t>classes</a:t>
            </a:r>
            <a:r>
              <a:rPr lang="en-US" dirty="0"/>
              <a:t>.  </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dirty="0"/>
              <a:t>Classes: </a:t>
            </a:r>
            <a:r>
              <a:rPr lang="en-US" dirty="0" err="1">
                <a:solidFill>
                  <a:srgbClr val="FF0066"/>
                </a:solidFill>
              </a:rPr>
              <a:t>ArcGISProject</a:t>
            </a:r>
            <a:r>
              <a:rPr lang="en-US" dirty="0"/>
              <a:t>, </a:t>
            </a:r>
            <a:r>
              <a:rPr lang="en-US" dirty="0">
                <a:solidFill>
                  <a:srgbClr val="FF0066"/>
                </a:solidFill>
              </a:rPr>
              <a:t>Map</a:t>
            </a:r>
            <a:r>
              <a:rPr lang="en-US" dirty="0"/>
              <a:t>, Layout, </a:t>
            </a:r>
            <a:r>
              <a:rPr lang="en-US" dirty="0">
                <a:solidFill>
                  <a:srgbClr val="FF0066"/>
                </a:solidFill>
              </a:rPr>
              <a:t>Layer</a:t>
            </a:r>
            <a:r>
              <a:rPr lang="en-US" dirty="0"/>
              <a:t>, Symbology, </a:t>
            </a:r>
            <a:r>
              <a:rPr lang="en-US" dirty="0" err="1"/>
              <a:t>TextElement</a:t>
            </a:r>
            <a:r>
              <a:rPr lang="en-US" dirty="0"/>
              <a:t>, and more</a:t>
            </a:r>
          </a:p>
          <a:p>
            <a:endParaRPr lang="en-US" dirty="0"/>
          </a:p>
          <a:p>
            <a:endParaRPr lang="en-US" dirty="0"/>
          </a:p>
          <a:p>
            <a:endParaRPr lang="en-US" dirty="0"/>
          </a:p>
          <a:p>
            <a:endParaRPr lang="en-US" dirty="0"/>
          </a:p>
        </p:txBody>
      </p:sp>
      <p:pic>
        <p:nvPicPr>
          <p:cNvPr id="4" name="Picture 3">
            <a:extLst>
              <a:ext uri="{FF2B5EF4-FFF2-40B4-BE49-F238E27FC236}">
                <a16:creationId xmlns:a16="http://schemas.microsoft.com/office/drawing/2014/main" id="{31B55EFB-302E-48AA-B352-AB08F6FDD6ED}"/>
              </a:ext>
            </a:extLst>
          </p:cNvPr>
          <p:cNvPicPr>
            <a:picLocks noChangeAspect="1"/>
          </p:cNvPicPr>
          <p:nvPr/>
        </p:nvPicPr>
        <p:blipFill rotWithShape="1">
          <a:blip r:embed="rId4"/>
          <a:srcRect t="1" b="45658"/>
          <a:stretch/>
        </p:blipFill>
        <p:spPr>
          <a:xfrm>
            <a:off x="4152900" y="76200"/>
            <a:ext cx="2095500" cy="6759558"/>
          </a:xfrm>
          <a:prstGeom prst="rect">
            <a:avLst/>
          </a:prstGeom>
        </p:spPr>
      </p:pic>
      <p:pic>
        <p:nvPicPr>
          <p:cNvPr id="13" name="Picture 12">
            <a:extLst>
              <a:ext uri="{FF2B5EF4-FFF2-40B4-BE49-F238E27FC236}">
                <a16:creationId xmlns:a16="http://schemas.microsoft.com/office/drawing/2014/main" id="{C08F1E4F-1204-45FC-AA6A-6DBD4A17C257}"/>
              </a:ext>
            </a:extLst>
          </p:cNvPr>
          <p:cNvPicPr>
            <a:picLocks noChangeAspect="1"/>
          </p:cNvPicPr>
          <p:nvPr/>
        </p:nvPicPr>
        <p:blipFill rotWithShape="1">
          <a:blip r:embed="rId4"/>
          <a:srcRect t="53767" b="2"/>
          <a:stretch/>
        </p:blipFill>
        <p:spPr>
          <a:xfrm>
            <a:off x="6457950" y="344009"/>
            <a:ext cx="2190750" cy="6012342"/>
          </a:xfrm>
          <a:prstGeom prst="rect">
            <a:avLst/>
          </a:prstGeom>
        </p:spPr>
      </p:pic>
      <p:pic>
        <p:nvPicPr>
          <p:cNvPr id="5" name="Picture 4">
            <a:extLst>
              <a:ext uri="{FF2B5EF4-FFF2-40B4-BE49-F238E27FC236}">
                <a16:creationId xmlns:a16="http://schemas.microsoft.com/office/drawing/2014/main" id="{E1AD54DC-1605-5413-9851-D0C0EC230D9A}"/>
              </a:ext>
            </a:extLst>
          </p:cNvPr>
          <p:cNvPicPr>
            <a:picLocks noChangeAspect="1"/>
          </p:cNvPicPr>
          <p:nvPr/>
        </p:nvPicPr>
        <p:blipFill>
          <a:blip r:embed="rId5"/>
          <a:stretch>
            <a:fillRect/>
          </a:stretch>
        </p:blipFill>
        <p:spPr>
          <a:xfrm>
            <a:off x="238125" y="2743200"/>
            <a:ext cx="3571875" cy="2731896"/>
          </a:xfrm>
          <a:prstGeom prst="rect">
            <a:avLst/>
          </a:prstGeom>
        </p:spPr>
      </p:pic>
      <p:cxnSp>
        <p:nvCxnSpPr>
          <p:cNvPr id="7" name="Straight Arrow Connector 5">
            <a:extLst>
              <a:ext uri="{FF2B5EF4-FFF2-40B4-BE49-F238E27FC236}">
                <a16:creationId xmlns:a16="http://schemas.microsoft.com/office/drawing/2014/main" id="{1BC1FB5F-F79E-36D6-C8F9-0F5CFAC19686}"/>
              </a:ext>
            </a:extLst>
          </p:cNvPr>
          <p:cNvCxnSpPr>
            <a:cxnSpLocks noChangeShapeType="1"/>
          </p:cNvCxnSpPr>
          <p:nvPr/>
        </p:nvCxnSpPr>
        <p:spPr bwMode="auto">
          <a:xfrm rot="5400000" flipH="1">
            <a:off x="5460314" y="273736"/>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5">
            <a:extLst>
              <a:ext uri="{FF2B5EF4-FFF2-40B4-BE49-F238E27FC236}">
                <a16:creationId xmlns:a16="http://schemas.microsoft.com/office/drawing/2014/main" id="{31598A1C-EF87-A1B0-2544-97AEEA0591FE}"/>
              </a:ext>
            </a:extLst>
          </p:cNvPr>
          <p:cNvCxnSpPr>
            <a:cxnSpLocks noChangeShapeType="1"/>
          </p:cNvCxnSpPr>
          <p:nvPr/>
        </p:nvCxnSpPr>
        <p:spPr bwMode="auto">
          <a:xfrm rot="5400000" flipH="1">
            <a:off x="5460314" y="5760136"/>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1" name="Straight Arrow Connector 5">
            <a:extLst>
              <a:ext uri="{FF2B5EF4-FFF2-40B4-BE49-F238E27FC236}">
                <a16:creationId xmlns:a16="http://schemas.microsoft.com/office/drawing/2014/main" id="{3184513E-4C4E-BC2E-1DB2-A04EB7E93EFB}"/>
              </a:ext>
            </a:extLst>
          </p:cNvPr>
          <p:cNvCxnSpPr>
            <a:cxnSpLocks noChangeShapeType="1"/>
          </p:cNvCxnSpPr>
          <p:nvPr/>
        </p:nvCxnSpPr>
        <p:spPr bwMode="auto">
          <a:xfrm rot="5400000" flipH="1">
            <a:off x="5460314" y="3776398"/>
            <a:ext cx="6069" cy="525396"/>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13">
            <a:extLst>
              <a:ext uri="{FF2B5EF4-FFF2-40B4-BE49-F238E27FC236}">
                <a16:creationId xmlns:a16="http://schemas.microsoft.com/office/drawing/2014/main" id="{2CB63648-5B46-01A5-C6C0-7E938C4A8781}"/>
              </a:ext>
            </a:extLst>
          </p:cNvPr>
          <p:cNvPicPr>
            <a:picLocks noChangeAspect="1"/>
          </p:cNvPicPr>
          <p:nvPr/>
        </p:nvPicPr>
        <p:blipFill>
          <a:blip r:embed="rId6"/>
          <a:stretch>
            <a:fillRect/>
          </a:stretch>
        </p:blipFill>
        <p:spPr>
          <a:xfrm>
            <a:off x="248080" y="1295400"/>
            <a:ext cx="2552700" cy="1133475"/>
          </a:xfrm>
          <a:prstGeom prst="rect">
            <a:avLst/>
          </a:prstGeom>
        </p:spPr>
      </p:pic>
    </p:spTree>
    <p:extLst>
      <p:ext uri="{BB962C8B-B14F-4D97-AF65-F5344CB8AC3E}">
        <p14:creationId xmlns:p14="http://schemas.microsoft.com/office/powerpoint/2010/main" val="102710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Title 1">
            <a:extLst>
              <a:ext uri="{FF2B5EF4-FFF2-40B4-BE49-F238E27FC236}">
                <a16:creationId xmlns:a16="http://schemas.microsoft.com/office/drawing/2014/main" id="{A65351E3-F7B3-423E-9F31-4769279B3087}"/>
              </a:ext>
            </a:extLst>
          </p:cNvPr>
          <p:cNvSpPr>
            <a:spLocks noGrp="1" noChangeArrowheads="1"/>
          </p:cNvSpPr>
          <p:nvPr>
            <p:ph type="title"/>
          </p:nvPr>
        </p:nvSpPr>
        <p:spPr/>
        <p:txBody>
          <a:bodyPr/>
          <a:lstStyle/>
          <a:p>
            <a:r>
              <a:rPr lang="en-US" altLang="en-US" dirty="0"/>
              <a:t>arcpy.mp functions</a:t>
            </a:r>
          </a:p>
        </p:txBody>
      </p:sp>
      <p:sp>
        <p:nvSpPr>
          <p:cNvPr id="3" name="Content Placeholder 2">
            <a:extLst>
              <a:ext uri="{FF2B5EF4-FFF2-40B4-BE49-F238E27FC236}">
                <a16:creationId xmlns:a16="http://schemas.microsoft.com/office/drawing/2014/main" id="{0B8E5EA1-F698-4004-8ED3-4F748C508263}"/>
              </a:ext>
            </a:extLst>
          </p:cNvPr>
          <p:cNvSpPr>
            <a:spLocks noGrp="1"/>
          </p:cNvSpPr>
          <p:nvPr>
            <p:ph idx="1"/>
          </p:nvPr>
        </p:nvSpPr>
        <p:spPr>
          <a:xfrm>
            <a:off x="152400" y="914400"/>
            <a:ext cx="3657600" cy="5410200"/>
          </a:xfrm>
        </p:spPr>
        <p:txBody>
          <a:bodyPr/>
          <a:lstStyle/>
          <a:p>
            <a:r>
              <a:rPr lang="en-US" dirty="0"/>
              <a:t>arcpy.mp module also has functions.  </a:t>
            </a:r>
          </a:p>
          <a:p>
            <a:endParaRPr lang="en-US" dirty="0"/>
          </a:p>
          <a:p>
            <a:endParaRPr lang="en-US" dirty="0"/>
          </a:p>
          <a:p>
            <a:r>
              <a:rPr lang="en-US" dirty="0"/>
              <a:t>Alphabetical ‘Help’ lists of classes and functions are useful (Print them if using frequently)</a:t>
            </a:r>
          </a:p>
          <a:p>
            <a:endParaRPr lang="en-US" dirty="0"/>
          </a:p>
          <a:p>
            <a:endParaRPr lang="en-US" dirty="0"/>
          </a:p>
          <a:p>
            <a:endParaRPr lang="en-US" dirty="0"/>
          </a:p>
          <a:p>
            <a:endParaRPr lang="en-US" dirty="0"/>
          </a:p>
        </p:txBody>
      </p:sp>
      <p:pic>
        <p:nvPicPr>
          <p:cNvPr id="5" name="Picture 4">
            <a:extLst>
              <a:ext uri="{FF2B5EF4-FFF2-40B4-BE49-F238E27FC236}">
                <a16:creationId xmlns:a16="http://schemas.microsoft.com/office/drawing/2014/main" id="{5DFD4F01-017B-494F-9D2E-E02D3C375A46}"/>
              </a:ext>
            </a:extLst>
          </p:cNvPr>
          <p:cNvPicPr>
            <a:picLocks noChangeAspect="1"/>
          </p:cNvPicPr>
          <p:nvPr/>
        </p:nvPicPr>
        <p:blipFill>
          <a:blip r:embed="rId3"/>
          <a:stretch>
            <a:fillRect/>
          </a:stretch>
        </p:blipFill>
        <p:spPr>
          <a:xfrm>
            <a:off x="4953000" y="914400"/>
            <a:ext cx="2476846" cy="4286848"/>
          </a:xfrm>
          <a:prstGeom prst="rect">
            <a:avLst/>
          </a:prstGeom>
        </p:spPr>
      </p:pic>
      <p:pic>
        <p:nvPicPr>
          <p:cNvPr id="4" name="Picture 3">
            <a:extLst>
              <a:ext uri="{FF2B5EF4-FFF2-40B4-BE49-F238E27FC236}">
                <a16:creationId xmlns:a16="http://schemas.microsoft.com/office/drawing/2014/main" id="{F25E1362-D922-5D69-B367-F8A0F10DCB41}"/>
              </a:ext>
            </a:extLst>
          </p:cNvPr>
          <p:cNvPicPr>
            <a:picLocks noChangeAspect="1"/>
          </p:cNvPicPr>
          <p:nvPr/>
        </p:nvPicPr>
        <p:blipFill rotWithShape="1">
          <a:blip r:embed="rId4"/>
          <a:srcRect l="39092" t="57711" r="13635"/>
          <a:stretch/>
        </p:blipFill>
        <p:spPr>
          <a:xfrm>
            <a:off x="228600" y="3529611"/>
            <a:ext cx="1981200" cy="1671637"/>
          </a:xfrm>
          <a:prstGeom prst="rect">
            <a:avLst/>
          </a:prstGeom>
        </p:spPr>
      </p:pic>
      <p:sp>
        <p:nvSpPr>
          <p:cNvPr id="6" name="TextBox 5">
            <a:extLst>
              <a:ext uri="{FF2B5EF4-FFF2-40B4-BE49-F238E27FC236}">
                <a16:creationId xmlns:a16="http://schemas.microsoft.com/office/drawing/2014/main" id="{1EF46457-55B1-8401-B993-E51B971E62FC}"/>
              </a:ext>
            </a:extLst>
          </p:cNvPr>
          <p:cNvSpPr txBox="1"/>
          <p:nvPr/>
        </p:nvSpPr>
        <p:spPr>
          <a:xfrm>
            <a:off x="3124200" y="5758934"/>
            <a:ext cx="5212080" cy="369332"/>
          </a:xfrm>
          <a:prstGeom prst="rect">
            <a:avLst/>
          </a:prstGeom>
          <a:noFill/>
        </p:spPr>
        <p:txBody>
          <a:bodyPr wrap="square">
            <a:spAutoFit/>
          </a:bodyPr>
          <a:lstStyle/>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p:txBody>
      </p:sp>
      <p:sp>
        <p:nvSpPr>
          <p:cNvPr id="8" name="Freeform: Shape 7">
            <a:extLst>
              <a:ext uri="{FF2B5EF4-FFF2-40B4-BE49-F238E27FC236}">
                <a16:creationId xmlns:a16="http://schemas.microsoft.com/office/drawing/2014/main" id="{682EF402-8E29-22BE-EF55-8781F8FBE158}"/>
              </a:ext>
            </a:extLst>
          </p:cNvPr>
          <p:cNvSpPr/>
          <p:nvPr/>
        </p:nvSpPr>
        <p:spPr>
          <a:xfrm>
            <a:off x="4259580" y="1516380"/>
            <a:ext cx="1188720" cy="4202428"/>
          </a:xfrm>
          <a:custGeom>
            <a:avLst/>
            <a:gdLst>
              <a:gd name="connsiteX0" fmla="*/ 815340 w 1188720"/>
              <a:gd name="connsiteY0" fmla="*/ 0 h 4202428"/>
              <a:gd name="connsiteX1" fmla="*/ 708660 w 1188720"/>
              <a:gd name="connsiteY1" fmla="*/ 15240 h 4202428"/>
              <a:gd name="connsiteX2" fmla="*/ 510540 w 1188720"/>
              <a:gd name="connsiteY2" fmla="*/ 175260 h 4202428"/>
              <a:gd name="connsiteX3" fmla="*/ 411480 w 1188720"/>
              <a:gd name="connsiteY3" fmla="*/ 289560 h 4202428"/>
              <a:gd name="connsiteX4" fmla="*/ 236220 w 1188720"/>
              <a:gd name="connsiteY4" fmla="*/ 601980 h 4202428"/>
              <a:gd name="connsiteX5" fmla="*/ 175260 w 1188720"/>
              <a:gd name="connsiteY5" fmla="*/ 739140 h 4202428"/>
              <a:gd name="connsiteX6" fmla="*/ 137160 w 1188720"/>
              <a:gd name="connsiteY6" fmla="*/ 883920 h 4202428"/>
              <a:gd name="connsiteX7" fmla="*/ 106680 w 1188720"/>
              <a:gd name="connsiteY7" fmla="*/ 975360 h 4202428"/>
              <a:gd name="connsiteX8" fmla="*/ 99060 w 1188720"/>
              <a:gd name="connsiteY8" fmla="*/ 1112520 h 4202428"/>
              <a:gd name="connsiteX9" fmla="*/ 91440 w 1188720"/>
              <a:gd name="connsiteY9" fmla="*/ 1363980 h 4202428"/>
              <a:gd name="connsiteX10" fmla="*/ 83820 w 1188720"/>
              <a:gd name="connsiteY10" fmla="*/ 1577340 h 4202428"/>
              <a:gd name="connsiteX11" fmla="*/ 68580 w 1188720"/>
              <a:gd name="connsiteY11" fmla="*/ 1958340 h 4202428"/>
              <a:gd name="connsiteX12" fmla="*/ 60960 w 1188720"/>
              <a:gd name="connsiteY12" fmla="*/ 2087880 h 4202428"/>
              <a:gd name="connsiteX13" fmla="*/ 38100 w 1188720"/>
              <a:gd name="connsiteY13" fmla="*/ 2240280 h 4202428"/>
              <a:gd name="connsiteX14" fmla="*/ 30480 w 1188720"/>
              <a:gd name="connsiteY14" fmla="*/ 2362200 h 4202428"/>
              <a:gd name="connsiteX15" fmla="*/ 7620 w 1188720"/>
              <a:gd name="connsiteY15" fmla="*/ 2468880 h 4202428"/>
              <a:gd name="connsiteX16" fmla="*/ 0 w 1188720"/>
              <a:gd name="connsiteY16" fmla="*/ 2948940 h 4202428"/>
              <a:gd name="connsiteX17" fmla="*/ 7620 w 1188720"/>
              <a:gd name="connsiteY17" fmla="*/ 3185160 h 4202428"/>
              <a:gd name="connsiteX18" fmla="*/ 30480 w 1188720"/>
              <a:gd name="connsiteY18" fmla="*/ 3238500 h 4202428"/>
              <a:gd name="connsiteX19" fmla="*/ 38100 w 1188720"/>
              <a:gd name="connsiteY19" fmla="*/ 3261360 h 4202428"/>
              <a:gd name="connsiteX20" fmla="*/ 68580 w 1188720"/>
              <a:gd name="connsiteY20" fmla="*/ 3329940 h 4202428"/>
              <a:gd name="connsiteX21" fmla="*/ 114300 w 1188720"/>
              <a:gd name="connsiteY21" fmla="*/ 3512820 h 4202428"/>
              <a:gd name="connsiteX22" fmla="*/ 167640 w 1188720"/>
              <a:gd name="connsiteY22" fmla="*/ 3573780 h 4202428"/>
              <a:gd name="connsiteX23" fmla="*/ 190500 w 1188720"/>
              <a:gd name="connsiteY23" fmla="*/ 3581400 h 4202428"/>
              <a:gd name="connsiteX24" fmla="*/ 297180 w 1188720"/>
              <a:gd name="connsiteY24" fmla="*/ 3627120 h 4202428"/>
              <a:gd name="connsiteX25" fmla="*/ 358140 w 1188720"/>
              <a:gd name="connsiteY25" fmla="*/ 3703320 h 4202428"/>
              <a:gd name="connsiteX26" fmla="*/ 403860 w 1188720"/>
              <a:gd name="connsiteY26" fmla="*/ 3741420 h 4202428"/>
              <a:gd name="connsiteX27" fmla="*/ 518160 w 1188720"/>
              <a:gd name="connsiteY27" fmla="*/ 3810000 h 4202428"/>
              <a:gd name="connsiteX28" fmla="*/ 586740 w 1188720"/>
              <a:gd name="connsiteY28" fmla="*/ 3848100 h 4202428"/>
              <a:gd name="connsiteX29" fmla="*/ 655320 w 1188720"/>
              <a:gd name="connsiteY29" fmla="*/ 3901440 h 4202428"/>
              <a:gd name="connsiteX30" fmla="*/ 723900 w 1188720"/>
              <a:gd name="connsiteY30" fmla="*/ 3947160 h 4202428"/>
              <a:gd name="connsiteX31" fmla="*/ 792480 w 1188720"/>
              <a:gd name="connsiteY31" fmla="*/ 3970020 h 4202428"/>
              <a:gd name="connsiteX32" fmla="*/ 815340 w 1188720"/>
              <a:gd name="connsiteY32" fmla="*/ 3985260 h 4202428"/>
              <a:gd name="connsiteX33" fmla="*/ 853440 w 1188720"/>
              <a:gd name="connsiteY33" fmla="*/ 3992880 h 4202428"/>
              <a:gd name="connsiteX34" fmla="*/ 906780 w 1188720"/>
              <a:gd name="connsiteY34" fmla="*/ 4008120 h 4202428"/>
              <a:gd name="connsiteX35" fmla="*/ 1051560 w 1188720"/>
              <a:gd name="connsiteY35" fmla="*/ 4061460 h 4202428"/>
              <a:gd name="connsiteX36" fmla="*/ 1112520 w 1188720"/>
              <a:gd name="connsiteY36" fmla="*/ 4122420 h 4202428"/>
              <a:gd name="connsiteX37" fmla="*/ 1165860 w 1188720"/>
              <a:gd name="connsiteY37" fmla="*/ 4160520 h 4202428"/>
              <a:gd name="connsiteX38" fmla="*/ 1173480 w 1188720"/>
              <a:gd name="connsiteY38" fmla="*/ 4107180 h 4202428"/>
              <a:gd name="connsiteX39" fmla="*/ 1188720 w 1188720"/>
              <a:gd name="connsiteY39" fmla="*/ 4015740 h 4202428"/>
              <a:gd name="connsiteX40" fmla="*/ 1173480 w 1188720"/>
              <a:gd name="connsiteY40" fmla="*/ 4183380 h 4202428"/>
              <a:gd name="connsiteX41" fmla="*/ 1127760 w 1188720"/>
              <a:gd name="connsiteY41" fmla="*/ 4191000 h 4202428"/>
              <a:gd name="connsiteX42" fmla="*/ 990600 w 1188720"/>
              <a:gd name="connsiteY42" fmla="*/ 4168140 h 42024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188720" h="4202428">
                <a:moveTo>
                  <a:pt x="815340" y="0"/>
                </a:moveTo>
                <a:cubicBezTo>
                  <a:pt x="779780" y="5080"/>
                  <a:pt x="742458" y="3073"/>
                  <a:pt x="708660" y="15240"/>
                </a:cubicBezTo>
                <a:cubicBezTo>
                  <a:pt x="646472" y="37628"/>
                  <a:pt x="545816" y="138724"/>
                  <a:pt x="510540" y="175260"/>
                </a:cubicBezTo>
                <a:cubicBezTo>
                  <a:pt x="475520" y="211530"/>
                  <a:pt x="442433" y="249763"/>
                  <a:pt x="411480" y="289560"/>
                </a:cubicBezTo>
                <a:cubicBezTo>
                  <a:pt x="347310" y="372065"/>
                  <a:pt x="270478" y="524900"/>
                  <a:pt x="236220" y="601980"/>
                </a:cubicBezTo>
                <a:cubicBezTo>
                  <a:pt x="215900" y="647700"/>
                  <a:pt x="191845" y="691937"/>
                  <a:pt x="175260" y="739140"/>
                </a:cubicBezTo>
                <a:cubicBezTo>
                  <a:pt x="158718" y="786222"/>
                  <a:pt x="151073" y="835996"/>
                  <a:pt x="137160" y="883920"/>
                </a:cubicBezTo>
                <a:cubicBezTo>
                  <a:pt x="128202" y="914775"/>
                  <a:pt x="116840" y="944880"/>
                  <a:pt x="106680" y="975360"/>
                </a:cubicBezTo>
                <a:cubicBezTo>
                  <a:pt x="104140" y="1021080"/>
                  <a:pt x="100854" y="1066765"/>
                  <a:pt x="99060" y="1112520"/>
                </a:cubicBezTo>
                <a:cubicBezTo>
                  <a:pt x="95774" y="1196314"/>
                  <a:pt x="94188" y="1280167"/>
                  <a:pt x="91440" y="1363980"/>
                </a:cubicBezTo>
                <a:cubicBezTo>
                  <a:pt x="89108" y="1435107"/>
                  <a:pt x="86555" y="1506227"/>
                  <a:pt x="83820" y="1577340"/>
                </a:cubicBezTo>
                <a:cubicBezTo>
                  <a:pt x="78935" y="1704348"/>
                  <a:pt x="76044" y="1831458"/>
                  <a:pt x="68580" y="1958340"/>
                </a:cubicBezTo>
                <a:cubicBezTo>
                  <a:pt x="66040" y="2001520"/>
                  <a:pt x="65609" y="2044876"/>
                  <a:pt x="60960" y="2087880"/>
                </a:cubicBezTo>
                <a:cubicBezTo>
                  <a:pt x="55439" y="2138951"/>
                  <a:pt x="45720" y="2189480"/>
                  <a:pt x="38100" y="2240280"/>
                </a:cubicBezTo>
                <a:cubicBezTo>
                  <a:pt x="35560" y="2280920"/>
                  <a:pt x="35862" y="2321838"/>
                  <a:pt x="30480" y="2362200"/>
                </a:cubicBezTo>
                <a:cubicBezTo>
                  <a:pt x="25674" y="2398248"/>
                  <a:pt x="9507" y="2432562"/>
                  <a:pt x="7620" y="2468880"/>
                </a:cubicBezTo>
                <a:cubicBezTo>
                  <a:pt x="-683" y="2628705"/>
                  <a:pt x="2540" y="2788920"/>
                  <a:pt x="0" y="2948940"/>
                </a:cubicBezTo>
                <a:cubicBezTo>
                  <a:pt x="2540" y="3027680"/>
                  <a:pt x="2994" y="3106515"/>
                  <a:pt x="7620" y="3185160"/>
                </a:cubicBezTo>
                <a:cubicBezTo>
                  <a:pt x="8432" y="3198969"/>
                  <a:pt x="26355" y="3228876"/>
                  <a:pt x="30480" y="3238500"/>
                </a:cubicBezTo>
                <a:cubicBezTo>
                  <a:pt x="33644" y="3245883"/>
                  <a:pt x="35280" y="3253839"/>
                  <a:pt x="38100" y="3261360"/>
                </a:cubicBezTo>
                <a:cubicBezTo>
                  <a:pt x="52694" y="3300277"/>
                  <a:pt x="51263" y="3295306"/>
                  <a:pt x="68580" y="3329940"/>
                </a:cubicBezTo>
                <a:cubicBezTo>
                  <a:pt x="78161" y="3387428"/>
                  <a:pt x="85424" y="3460318"/>
                  <a:pt x="114300" y="3512820"/>
                </a:cubicBezTo>
                <a:cubicBezTo>
                  <a:pt x="127312" y="3536478"/>
                  <a:pt x="147571" y="3555718"/>
                  <a:pt x="167640" y="3573780"/>
                </a:cubicBezTo>
                <a:cubicBezTo>
                  <a:pt x="173610" y="3579153"/>
                  <a:pt x="183003" y="3578517"/>
                  <a:pt x="190500" y="3581400"/>
                </a:cubicBezTo>
                <a:cubicBezTo>
                  <a:pt x="265681" y="3610316"/>
                  <a:pt x="247034" y="3602047"/>
                  <a:pt x="297180" y="3627120"/>
                </a:cubicBezTo>
                <a:cubicBezTo>
                  <a:pt x="312053" y="3671740"/>
                  <a:pt x="301306" y="3650858"/>
                  <a:pt x="358140" y="3703320"/>
                </a:cubicBezTo>
                <a:cubicBezTo>
                  <a:pt x="372717" y="3716776"/>
                  <a:pt x="387354" y="3730416"/>
                  <a:pt x="403860" y="3741420"/>
                </a:cubicBezTo>
                <a:cubicBezTo>
                  <a:pt x="440830" y="3766066"/>
                  <a:pt x="479781" y="3787612"/>
                  <a:pt x="518160" y="3810000"/>
                </a:cubicBezTo>
                <a:cubicBezTo>
                  <a:pt x="540749" y="3823177"/>
                  <a:pt x="568249" y="3829609"/>
                  <a:pt x="586740" y="3848100"/>
                </a:cubicBezTo>
                <a:cubicBezTo>
                  <a:pt x="654950" y="3916310"/>
                  <a:pt x="594812" y="3864205"/>
                  <a:pt x="655320" y="3901440"/>
                </a:cubicBezTo>
                <a:cubicBezTo>
                  <a:pt x="678719" y="3915839"/>
                  <a:pt x="697836" y="3938472"/>
                  <a:pt x="723900" y="3947160"/>
                </a:cubicBezTo>
                <a:cubicBezTo>
                  <a:pt x="746760" y="3954780"/>
                  <a:pt x="772430" y="3956654"/>
                  <a:pt x="792480" y="3970020"/>
                </a:cubicBezTo>
                <a:cubicBezTo>
                  <a:pt x="800100" y="3975100"/>
                  <a:pt x="806765" y="3982044"/>
                  <a:pt x="815340" y="3985260"/>
                </a:cubicBezTo>
                <a:cubicBezTo>
                  <a:pt x="827467" y="3989808"/>
                  <a:pt x="840875" y="3989739"/>
                  <a:pt x="853440" y="3992880"/>
                </a:cubicBezTo>
                <a:cubicBezTo>
                  <a:pt x="871379" y="3997365"/>
                  <a:pt x="889306" y="4002071"/>
                  <a:pt x="906780" y="4008120"/>
                </a:cubicBezTo>
                <a:cubicBezTo>
                  <a:pt x="955382" y="4024944"/>
                  <a:pt x="1051560" y="4061460"/>
                  <a:pt x="1051560" y="4061460"/>
                </a:cubicBezTo>
                <a:cubicBezTo>
                  <a:pt x="1071880" y="4081780"/>
                  <a:pt x="1089531" y="4105178"/>
                  <a:pt x="1112520" y="4122420"/>
                </a:cubicBezTo>
                <a:cubicBezTo>
                  <a:pt x="1150326" y="4150775"/>
                  <a:pt x="1132433" y="4138235"/>
                  <a:pt x="1165860" y="4160520"/>
                </a:cubicBezTo>
                <a:cubicBezTo>
                  <a:pt x="1168400" y="4142740"/>
                  <a:pt x="1171252" y="4125002"/>
                  <a:pt x="1173480" y="4107180"/>
                </a:cubicBezTo>
                <a:cubicBezTo>
                  <a:pt x="1183688" y="4025513"/>
                  <a:pt x="1173232" y="4062203"/>
                  <a:pt x="1188720" y="4015740"/>
                </a:cubicBezTo>
                <a:cubicBezTo>
                  <a:pt x="1183640" y="4071620"/>
                  <a:pt x="1191913" y="4130384"/>
                  <a:pt x="1173480" y="4183380"/>
                </a:cubicBezTo>
                <a:cubicBezTo>
                  <a:pt x="1168404" y="4197973"/>
                  <a:pt x="1143210" y="4191000"/>
                  <a:pt x="1127760" y="4191000"/>
                </a:cubicBezTo>
                <a:cubicBezTo>
                  <a:pt x="985528" y="4191000"/>
                  <a:pt x="990600" y="4228294"/>
                  <a:pt x="990600" y="4168140"/>
                </a:cubicBezTo>
              </a:path>
            </a:pathLst>
          </a:custGeom>
        </p:spPr>
        <p:style>
          <a:lnRef idx="1">
            <a:schemeClr val="accent4"/>
          </a:lnRef>
          <a:fillRef idx="0">
            <a:schemeClr val="accent4"/>
          </a:fillRef>
          <a:effectRef idx="0">
            <a:schemeClr val="accent4"/>
          </a:effectRef>
          <a:fontRef idx="minor">
            <a:schemeClr val="tx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D1AADBE-B0F5-9CE5-2D10-7660C1E738AF}"/>
              </a:ext>
            </a:extLst>
          </p:cNvPr>
          <p:cNvCxnSpPr/>
          <p:nvPr/>
        </p:nvCxnSpPr>
        <p:spPr>
          <a:xfrm>
            <a:off x="4095750" y="6172200"/>
            <a:ext cx="952500"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50CB75A-9C9E-4312-0550-43ACA56F48FA}"/>
              </a:ext>
            </a:extLst>
          </p:cNvPr>
          <p:cNvCxnSpPr>
            <a:cxnSpLocks/>
          </p:cNvCxnSpPr>
          <p:nvPr/>
        </p:nvCxnSpPr>
        <p:spPr>
          <a:xfrm>
            <a:off x="5334000" y="6172200"/>
            <a:ext cx="2819400"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FA23074-6EFF-9E74-3792-547E6A6F1E01}"/>
              </a:ext>
            </a:extLst>
          </p:cNvPr>
          <p:cNvSpPr txBox="1"/>
          <p:nvPr/>
        </p:nvSpPr>
        <p:spPr>
          <a:xfrm>
            <a:off x="4034617" y="6198872"/>
            <a:ext cx="3391246" cy="369332"/>
          </a:xfrm>
          <a:prstGeom prst="rect">
            <a:avLst/>
          </a:prstGeom>
          <a:noFill/>
        </p:spPr>
        <p:txBody>
          <a:bodyPr wrap="square" rtlCol="0">
            <a:spAutoFit/>
          </a:bodyPr>
          <a:lstStyle/>
          <a:p>
            <a:r>
              <a:rPr lang="en-US" dirty="0">
                <a:solidFill>
                  <a:srgbClr val="4472C4"/>
                </a:solidFill>
              </a:rPr>
              <a:t>  object                       method</a:t>
            </a:r>
          </a:p>
        </p:txBody>
      </p:sp>
      <p:sp>
        <p:nvSpPr>
          <p:cNvPr id="14" name="TextBox 13">
            <a:extLst>
              <a:ext uri="{FF2B5EF4-FFF2-40B4-BE49-F238E27FC236}">
                <a16:creationId xmlns:a16="http://schemas.microsoft.com/office/drawing/2014/main" id="{B4F35AD2-4E74-0E93-F97A-521702813743}"/>
              </a:ext>
            </a:extLst>
          </p:cNvPr>
          <p:cNvSpPr txBox="1"/>
          <p:nvPr/>
        </p:nvSpPr>
        <p:spPr>
          <a:xfrm>
            <a:off x="1799967" y="6128266"/>
            <a:ext cx="1848022" cy="646331"/>
          </a:xfrm>
          <a:prstGeom prst="rect">
            <a:avLst/>
          </a:prstGeom>
          <a:noFill/>
        </p:spPr>
        <p:txBody>
          <a:bodyPr wrap="square" rtlCol="0">
            <a:spAutoFit/>
          </a:bodyPr>
          <a:lstStyle/>
          <a:p>
            <a:r>
              <a:rPr lang="en-US" dirty="0" err="1">
                <a:solidFill>
                  <a:schemeClr val="accent4">
                    <a:lumMod val="75000"/>
                  </a:schemeClr>
                </a:solidFill>
              </a:rPr>
              <a:t>ArcGISProject</a:t>
            </a:r>
            <a:r>
              <a:rPr lang="en-US" dirty="0">
                <a:solidFill>
                  <a:schemeClr val="accent4">
                    <a:lumMod val="75000"/>
                  </a:schemeClr>
                </a:solidFill>
              </a:rPr>
              <a:t> object</a:t>
            </a:r>
          </a:p>
        </p:txBody>
      </p:sp>
      <p:sp>
        <p:nvSpPr>
          <p:cNvPr id="15" name="Freeform: Shape 14">
            <a:extLst>
              <a:ext uri="{FF2B5EF4-FFF2-40B4-BE49-F238E27FC236}">
                <a16:creationId xmlns:a16="http://schemas.microsoft.com/office/drawing/2014/main" id="{5F7EF719-5AAC-4A6A-3C6E-57305BD28A21}"/>
              </a:ext>
            </a:extLst>
          </p:cNvPr>
          <p:cNvSpPr/>
          <p:nvPr/>
        </p:nvSpPr>
        <p:spPr>
          <a:xfrm>
            <a:off x="2910840" y="6002932"/>
            <a:ext cx="251558" cy="131168"/>
          </a:xfrm>
          <a:custGeom>
            <a:avLst/>
            <a:gdLst>
              <a:gd name="connsiteX0" fmla="*/ 0 w 251558"/>
              <a:gd name="connsiteY0" fmla="*/ 131168 h 131168"/>
              <a:gd name="connsiteX1" fmla="*/ 60960 w 251558"/>
              <a:gd name="connsiteY1" fmla="*/ 123548 h 131168"/>
              <a:gd name="connsiteX2" fmla="*/ 91440 w 251558"/>
              <a:gd name="connsiteY2" fmla="*/ 100688 h 131168"/>
              <a:gd name="connsiteX3" fmla="*/ 121920 w 251558"/>
              <a:gd name="connsiteY3" fmla="*/ 93068 h 131168"/>
              <a:gd name="connsiteX4" fmla="*/ 137160 w 251558"/>
              <a:gd name="connsiteY4" fmla="*/ 70208 h 131168"/>
              <a:gd name="connsiteX5" fmla="*/ 160020 w 251558"/>
              <a:gd name="connsiteY5" fmla="*/ 62588 h 131168"/>
              <a:gd name="connsiteX6" fmla="*/ 167640 w 251558"/>
              <a:gd name="connsiteY6" fmla="*/ 39728 h 131168"/>
              <a:gd name="connsiteX7" fmla="*/ 205740 w 251558"/>
              <a:gd name="connsiteY7" fmla="*/ 32108 h 131168"/>
              <a:gd name="connsiteX8" fmla="*/ 236220 w 251558"/>
              <a:gd name="connsiteY8" fmla="*/ 16868 h 131168"/>
              <a:gd name="connsiteX9" fmla="*/ 243840 w 251558"/>
              <a:gd name="connsiteY9" fmla="*/ 70208 h 131168"/>
              <a:gd name="connsiteX10" fmla="*/ 228600 w 251558"/>
              <a:gd name="connsiteY10" fmla="*/ 47348 h 131168"/>
              <a:gd name="connsiteX11" fmla="*/ 106680 w 251558"/>
              <a:gd name="connsiteY11" fmla="*/ 9248 h 131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1558" h="131168">
                <a:moveTo>
                  <a:pt x="0" y="131168"/>
                </a:moveTo>
                <a:cubicBezTo>
                  <a:pt x="20320" y="128628"/>
                  <a:pt x="41533" y="130024"/>
                  <a:pt x="60960" y="123548"/>
                </a:cubicBezTo>
                <a:cubicBezTo>
                  <a:pt x="73008" y="119532"/>
                  <a:pt x="80081" y="106368"/>
                  <a:pt x="91440" y="100688"/>
                </a:cubicBezTo>
                <a:cubicBezTo>
                  <a:pt x="100807" y="96004"/>
                  <a:pt x="111760" y="95608"/>
                  <a:pt x="121920" y="93068"/>
                </a:cubicBezTo>
                <a:cubicBezTo>
                  <a:pt x="127000" y="85448"/>
                  <a:pt x="130009" y="75929"/>
                  <a:pt x="137160" y="70208"/>
                </a:cubicBezTo>
                <a:cubicBezTo>
                  <a:pt x="143432" y="65190"/>
                  <a:pt x="154340" y="68268"/>
                  <a:pt x="160020" y="62588"/>
                </a:cubicBezTo>
                <a:cubicBezTo>
                  <a:pt x="165700" y="56908"/>
                  <a:pt x="160957" y="44183"/>
                  <a:pt x="167640" y="39728"/>
                </a:cubicBezTo>
                <a:cubicBezTo>
                  <a:pt x="178416" y="32544"/>
                  <a:pt x="193040" y="34648"/>
                  <a:pt x="205740" y="32108"/>
                </a:cubicBezTo>
                <a:cubicBezTo>
                  <a:pt x="215900" y="27028"/>
                  <a:pt x="225015" y="15001"/>
                  <a:pt x="236220" y="16868"/>
                </a:cubicBezTo>
                <a:cubicBezTo>
                  <a:pt x="264005" y="21499"/>
                  <a:pt x="245979" y="61654"/>
                  <a:pt x="243840" y="70208"/>
                </a:cubicBezTo>
                <a:cubicBezTo>
                  <a:pt x="238760" y="62588"/>
                  <a:pt x="231816" y="55923"/>
                  <a:pt x="228600" y="47348"/>
                </a:cubicBezTo>
                <a:cubicBezTo>
                  <a:pt x="200302" y="-28112"/>
                  <a:pt x="272779" y="9248"/>
                  <a:pt x="106680" y="9248"/>
                </a:cubicBezTo>
              </a:path>
            </a:pathLst>
          </a:cu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0757029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animBg="1"/>
      <p:bldP spid="13" grpId="0"/>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FC1E1E6E-1B8F-A056-534E-12A235C4DD1A}"/>
              </a:ext>
            </a:extLst>
          </p:cNvPr>
          <p:cNvSpPr>
            <a:spLocks noGrp="1"/>
          </p:cNvSpPr>
          <p:nvPr>
            <p:ph type="subTitle" idx="1"/>
          </p:nvPr>
        </p:nvSpPr>
        <p:spPr>
          <a:xfrm>
            <a:off x="1371600" y="4191000"/>
            <a:ext cx="6400800" cy="1752600"/>
          </a:xfrm>
        </p:spPr>
        <p:txBody>
          <a:bodyPr/>
          <a:lstStyle/>
          <a:p>
            <a:r>
              <a:rPr lang="en-US" dirty="0"/>
              <a:t>time</a:t>
            </a:r>
          </a:p>
        </p:txBody>
      </p:sp>
      <p:pic>
        <p:nvPicPr>
          <p:cNvPr id="8" name="Picture 7" descr="Map&#10;&#10;Description automatically generated">
            <a:extLst>
              <a:ext uri="{FF2B5EF4-FFF2-40B4-BE49-F238E27FC236}">
                <a16:creationId xmlns:a16="http://schemas.microsoft.com/office/drawing/2014/main" id="{779F99F3-0B23-475A-E5B1-C4CFC678D25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2414464"/>
            <a:ext cx="2209800" cy="1444870"/>
          </a:xfrm>
          <a:prstGeom prst="rect">
            <a:avLst/>
          </a:prstGeom>
        </p:spPr>
      </p:pic>
      <p:pic>
        <p:nvPicPr>
          <p:cNvPr id="10" name="Picture 9" descr="Map&#10;&#10;Description automatically generated">
            <a:extLst>
              <a:ext uri="{FF2B5EF4-FFF2-40B4-BE49-F238E27FC236}">
                <a16:creationId xmlns:a16="http://schemas.microsoft.com/office/drawing/2014/main" id="{AE2C844D-3C69-0C41-E866-654231C573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100" y="2426150"/>
            <a:ext cx="2209800" cy="1444869"/>
          </a:xfrm>
          <a:prstGeom prst="rect">
            <a:avLst/>
          </a:prstGeom>
        </p:spPr>
      </p:pic>
      <p:pic>
        <p:nvPicPr>
          <p:cNvPr id="12" name="Picture 11" descr="Map&#10;&#10;Description automatically generated">
            <a:extLst>
              <a:ext uri="{FF2B5EF4-FFF2-40B4-BE49-F238E27FC236}">
                <a16:creationId xmlns:a16="http://schemas.microsoft.com/office/drawing/2014/main" id="{5E3FD25B-33F5-F2A7-7937-49A1E819E63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8400" y="2417757"/>
            <a:ext cx="2209800" cy="1444869"/>
          </a:xfrm>
          <a:prstGeom prst="rect">
            <a:avLst/>
          </a:prstGeom>
        </p:spPr>
      </p:pic>
      <p:cxnSp>
        <p:nvCxnSpPr>
          <p:cNvPr id="14" name="Straight Arrow Connector 13">
            <a:extLst>
              <a:ext uri="{FF2B5EF4-FFF2-40B4-BE49-F238E27FC236}">
                <a16:creationId xmlns:a16="http://schemas.microsoft.com/office/drawing/2014/main" id="{A205D2AB-04A8-622C-D4AD-050D6DC55F0B}"/>
              </a:ext>
            </a:extLst>
          </p:cNvPr>
          <p:cNvCxnSpPr>
            <a:cxnSpLocks/>
          </p:cNvCxnSpPr>
          <p:nvPr/>
        </p:nvCxnSpPr>
        <p:spPr>
          <a:xfrm>
            <a:off x="2057400" y="4156769"/>
            <a:ext cx="5029200" cy="0"/>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DC6204AF-8C83-2B28-FFC2-15A622FBF0C2}"/>
              </a:ext>
            </a:extLst>
          </p:cNvPr>
          <p:cNvSpPr txBox="1"/>
          <p:nvPr/>
        </p:nvSpPr>
        <p:spPr>
          <a:xfrm>
            <a:off x="609600" y="1344406"/>
            <a:ext cx="5029200" cy="830997"/>
          </a:xfrm>
          <a:prstGeom prst="rect">
            <a:avLst/>
          </a:prstGeom>
          <a:noFill/>
        </p:spPr>
        <p:txBody>
          <a:bodyPr wrap="square">
            <a:spAutoFit/>
          </a:bodyPr>
          <a:lstStyle/>
          <a:p>
            <a:r>
              <a:rPr lang="en-US" sz="2400" b="0" dirty="0">
                <a:solidFill>
                  <a:srgbClr val="D9D9D9"/>
                </a:solidFill>
                <a:latin typeface="+mn-lt"/>
                <a:ea typeface="+mn-ea"/>
              </a:rPr>
              <a:t>Spotted lanternfly:</a:t>
            </a:r>
          </a:p>
          <a:p>
            <a:r>
              <a:rPr lang="en-US" sz="2400" b="0" dirty="0">
                <a:solidFill>
                  <a:srgbClr val="D9D9D9"/>
                </a:solidFill>
                <a:latin typeface="+mn-lt"/>
                <a:ea typeface="+mn-ea"/>
              </a:rPr>
              <a:t>2017 official records vs. news articles</a:t>
            </a:r>
          </a:p>
        </p:txBody>
      </p:sp>
    </p:spTree>
    <p:extLst>
      <p:ext uri="{BB962C8B-B14F-4D97-AF65-F5344CB8AC3E}">
        <p14:creationId xmlns:p14="http://schemas.microsoft.com/office/powerpoint/2010/main" val="6894492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err="1"/>
              <a:t>ArcGISProject</a:t>
            </a:r>
            <a:r>
              <a:rPr lang="en-US" sz="5400" dirty="0"/>
              <a:t> objects</a:t>
            </a:r>
          </a:p>
        </p:txBody>
      </p:sp>
    </p:spTree>
    <p:extLst>
      <p:ext uri="{BB962C8B-B14F-4D97-AF65-F5344CB8AC3E}">
        <p14:creationId xmlns:p14="http://schemas.microsoft.com/office/powerpoint/2010/main" val="56923185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34D1A9-82EE-BFE2-FAB6-2231CAA09E33}"/>
              </a:ext>
            </a:extLst>
          </p:cNvPr>
          <p:cNvSpPr>
            <a:spLocks noGrp="1"/>
          </p:cNvSpPr>
          <p:nvPr>
            <p:ph type="title"/>
          </p:nvPr>
        </p:nvSpPr>
        <p:spPr/>
        <p:txBody>
          <a:bodyPr/>
          <a:lstStyle/>
          <a:p>
            <a:r>
              <a:rPr lang="en-US" dirty="0"/>
              <a:t>Create a map</a:t>
            </a:r>
          </a:p>
        </p:txBody>
      </p:sp>
      <p:sp>
        <p:nvSpPr>
          <p:cNvPr id="3" name="Content Placeholder 2">
            <a:extLst>
              <a:ext uri="{FF2B5EF4-FFF2-40B4-BE49-F238E27FC236}">
                <a16:creationId xmlns:a16="http://schemas.microsoft.com/office/drawing/2014/main" id="{77417549-7761-ABE8-0E89-B27E59497746}"/>
              </a:ext>
            </a:extLst>
          </p:cNvPr>
          <p:cNvSpPr>
            <a:spLocks noGrp="1"/>
          </p:cNvSpPr>
          <p:nvPr>
            <p:ph idx="1"/>
          </p:nvPr>
        </p:nvSpPr>
        <p:spPr/>
        <p:txBody>
          <a:bodyPr/>
          <a:lstStyle/>
          <a:p>
            <a:r>
              <a:rPr lang="en-US" sz="1800" dirty="0">
                <a:solidFill>
                  <a:srgbClr val="D4D4D4"/>
                </a:solidFill>
                <a:latin typeface="Consolas" panose="020B0609020204030204" pitchFamily="49" charset="0"/>
              </a:rPr>
              <a:t>import </a:t>
            </a:r>
            <a:r>
              <a:rPr lang="en-US" sz="1800" dirty="0" err="1">
                <a:solidFill>
                  <a:srgbClr val="D4D4D4"/>
                </a:solidFill>
                <a:latin typeface="Consolas" panose="020B0609020204030204" pitchFamily="49" charset="0"/>
              </a:rPr>
              <a:t>os</a:t>
            </a:r>
            <a:r>
              <a:rPr lang="en-US" sz="1800" dirty="0">
                <a:solidFill>
                  <a:srgbClr val="D4D4D4"/>
                </a:solidFill>
                <a:latin typeface="Consolas" panose="020B0609020204030204" pitchFamily="49" charset="0"/>
              </a:rPr>
              <a:t>, sys</a:t>
            </a:r>
          </a:p>
          <a:p>
            <a:endParaRPr lang="en-US" sz="1800" dirty="0">
              <a:solidFill>
                <a:srgbClr val="D4D4D4"/>
              </a:solidFill>
              <a:latin typeface="Consolas" panose="020B0609020204030204" pitchFamily="49" charset="0"/>
            </a:endParaRPr>
          </a:p>
          <a:p>
            <a:r>
              <a:rPr lang="en-US" sz="1800" dirty="0" err="1">
                <a:solidFill>
                  <a:srgbClr val="D4D4D4"/>
                </a:solidFill>
                <a:latin typeface="Consolas" panose="020B0609020204030204" pitchFamily="49" charset="0"/>
              </a:rPr>
              <a:t>project_path</a:t>
            </a:r>
            <a:r>
              <a:rPr lang="en-US" sz="1800" dirty="0">
                <a:solidFill>
                  <a:srgbClr val="D4D4D4"/>
                </a:solidFill>
                <a:latin typeface="Consolas" panose="020B0609020204030204" pitchFamily="49" charset="0"/>
              </a:rPr>
              <a:t> = </a:t>
            </a:r>
            <a:r>
              <a:rPr lang="en-US" sz="1800" dirty="0" err="1">
                <a:solidFill>
                  <a:srgbClr val="D4D4D4"/>
                </a:solidFill>
                <a:latin typeface="Consolas" panose="020B0609020204030204" pitchFamily="49" charset="0"/>
              </a:rPr>
              <a:t>os.path.dirname</a:t>
            </a:r>
            <a:r>
              <a:rPr lang="en-US" sz="1800" dirty="0">
                <a:solidFill>
                  <a:srgbClr val="D4D4D4"/>
                </a:solidFill>
                <a:latin typeface="Consolas" panose="020B0609020204030204" pitchFamily="49" charset="0"/>
              </a:rPr>
              <a:t>(sys.argv[0]) + </a:t>
            </a:r>
            <a:r>
              <a:rPr lang="en-US" sz="1800" dirty="0">
                <a:solidFill>
                  <a:srgbClr val="CE9178"/>
                </a:solidFill>
                <a:latin typeface="Consolas" panose="020B0609020204030204" pitchFamily="49" charset="0"/>
              </a:rPr>
              <a:t>"</a:t>
            </a:r>
            <a:r>
              <a:rPr lang="en-US" sz="1800" dirty="0" err="1">
                <a:solidFill>
                  <a:srgbClr val="CE9178"/>
                </a:solidFill>
                <a:latin typeface="Consolas" panose="020B0609020204030204" pitchFamily="49" charset="0"/>
              </a:rPr>
              <a:t>testAdd.aprx</a:t>
            </a:r>
            <a:r>
              <a:rPr lang="en-US" sz="1800" dirty="0">
                <a:solidFill>
                  <a:srgbClr val="CE9178"/>
                </a:solidFill>
                <a:latin typeface="Consolas" panose="020B0609020204030204" pitchFamily="49" charset="0"/>
              </a:rPr>
              <a:t>"</a:t>
            </a:r>
            <a:br>
              <a:rPr lang="en-US" sz="1800" dirty="0">
                <a:solidFill>
                  <a:srgbClr val="CE9178"/>
                </a:solidFill>
                <a:latin typeface="Consolas" panose="020B0609020204030204" pitchFamily="49" charset="0"/>
              </a:rPr>
            </a:br>
            <a:endParaRPr lang="en-US" sz="1800" dirty="0">
              <a:solidFill>
                <a:srgbClr val="CE9178"/>
              </a:solidFill>
              <a:latin typeface="Consolas" panose="020B0609020204030204" pitchFamily="49" charset="0"/>
            </a:endParaRPr>
          </a:p>
          <a:p>
            <a:r>
              <a:rPr lang="en-US" sz="1800" b="0" dirty="0" err="1">
                <a:solidFill>
                  <a:srgbClr val="D4D4D4"/>
                </a:solidFill>
                <a:effectLst/>
                <a:latin typeface="Consolas" panose="020B0609020204030204" pitchFamily="49" charset="0"/>
              </a:rPr>
              <a:t>aprx</a:t>
            </a:r>
            <a:r>
              <a:rPr lang="en-US" sz="1800" b="0" dirty="0">
                <a:solidFill>
                  <a:srgbClr val="D4D4D4"/>
                </a:solidFill>
                <a:effectLst/>
                <a:latin typeface="Consolas" panose="020B0609020204030204" pitchFamily="49" charset="0"/>
              </a:rPr>
              <a:t> = </a:t>
            </a:r>
            <a:r>
              <a:rPr lang="en-US" sz="1800" b="0" dirty="0" err="1">
                <a:solidFill>
                  <a:srgbClr val="D4D4D4"/>
                </a:solidFill>
                <a:effectLst/>
                <a:latin typeface="Consolas" panose="020B0609020204030204" pitchFamily="49" charset="0"/>
              </a:rPr>
              <a:t>arcpy.mp.ArcGISProject</a:t>
            </a:r>
            <a:r>
              <a:rPr lang="en-US" sz="1800" b="0" dirty="0">
                <a:solidFill>
                  <a:srgbClr val="D4D4D4"/>
                </a:solidFill>
                <a:effectLst/>
                <a:latin typeface="Consolas" panose="020B0609020204030204" pitchFamily="49" charset="0"/>
              </a:rPr>
              <a:t>(</a:t>
            </a:r>
            <a:r>
              <a:rPr lang="en-US" sz="1800" b="0" dirty="0" err="1">
                <a:solidFill>
                  <a:srgbClr val="D4D4D4"/>
                </a:solidFill>
                <a:effectLst/>
                <a:latin typeface="Consolas" panose="020B0609020204030204" pitchFamily="49" charset="0"/>
              </a:rPr>
              <a:t>project_path</a:t>
            </a:r>
            <a:r>
              <a:rPr lang="en-US" sz="1800" b="0" dirty="0">
                <a:solidFill>
                  <a:srgbClr val="D4D4D4"/>
                </a:solidFill>
                <a:effectLst/>
                <a:latin typeface="Consolas" panose="020B0609020204030204" pitchFamily="49" charset="0"/>
              </a:rPr>
              <a:t>)</a:t>
            </a:r>
            <a:endParaRPr lang="en-US" sz="1800" dirty="0">
              <a:solidFill>
                <a:srgbClr val="D4D4D4"/>
              </a:solidFill>
              <a:latin typeface="Consolas" panose="020B0609020204030204" pitchFamily="49" charset="0"/>
            </a:endParaRPr>
          </a:p>
          <a:p>
            <a:endParaRPr lang="en-US" sz="1800" dirty="0">
              <a:solidFill>
                <a:srgbClr val="D4D4D4"/>
              </a:solidFill>
              <a:latin typeface="Consolas" panose="020B0609020204030204" pitchFamily="49" charset="0"/>
            </a:endParaRPr>
          </a:p>
          <a:p>
            <a:r>
              <a:rPr lang="en-US" sz="1800" dirty="0" err="1">
                <a:solidFill>
                  <a:srgbClr val="D4D4D4"/>
                </a:solidFill>
                <a:latin typeface="Consolas" panose="020B0609020204030204" pitchFamily="49" charset="0"/>
              </a:rPr>
              <a:t>m</a:t>
            </a:r>
            <a:r>
              <a:rPr lang="en-US" sz="1800" b="0" kern="1200" dirty="0" err="1">
                <a:solidFill>
                  <a:srgbClr val="D4D4D4"/>
                </a:solidFill>
                <a:effectLst/>
                <a:latin typeface="Consolas" panose="020B0609020204030204" pitchFamily="49" charset="0"/>
                <a:ea typeface="+mn-ea"/>
                <a:cs typeface="+mn-cs"/>
              </a:rPr>
              <a:t>ap_object</a:t>
            </a:r>
            <a:r>
              <a:rPr lang="en-US" sz="1800" b="0" kern="1200" dirty="0">
                <a:solidFill>
                  <a:srgbClr val="D4D4D4"/>
                </a:solidFill>
                <a:effectLst/>
                <a:latin typeface="Consolas" panose="020B0609020204030204" pitchFamily="49" charset="0"/>
                <a:ea typeface="+mn-ea"/>
                <a:cs typeface="+mn-cs"/>
              </a:rPr>
              <a:t> = </a:t>
            </a:r>
            <a:r>
              <a:rPr lang="en-US" sz="1800" b="0" kern="1200" dirty="0" err="1">
                <a:solidFill>
                  <a:srgbClr val="D4D4D4"/>
                </a:solidFill>
                <a:effectLst/>
                <a:latin typeface="Consolas" panose="020B0609020204030204" pitchFamily="49" charset="0"/>
                <a:ea typeface="+mn-ea"/>
                <a:cs typeface="+mn-cs"/>
              </a:rPr>
              <a:t>aprx.createMap</a:t>
            </a:r>
            <a:r>
              <a:rPr lang="en-US" sz="1800" b="0" kern="1200" dirty="0">
                <a:solidFill>
                  <a:srgbClr val="D4D4D4"/>
                </a:solidFill>
                <a:effectLst/>
                <a:latin typeface="Consolas" panose="020B0609020204030204" pitchFamily="49" charset="0"/>
                <a:ea typeface="+mn-ea"/>
                <a:cs typeface="+mn-cs"/>
              </a:rPr>
              <a:t>(</a:t>
            </a:r>
            <a:r>
              <a:rPr lang="en-US" sz="1800" b="0" kern="1200" dirty="0">
                <a:solidFill>
                  <a:srgbClr val="CE9178"/>
                </a:solidFill>
                <a:effectLst/>
                <a:latin typeface="Consolas" panose="020B0609020204030204" pitchFamily="49" charset="0"/>
                <a:ea typeface="+mn-ea"/>
                <a:cs typeface="+mn-cs"/>
              </a:rPr>
              <a:t>"Gettysburg Map"</a:t>
            </a:r>
            <a:r>
              <a:rPr lang="en-US" sz="1800" b="0" kern="1200" dirty="0">
                <a:solidFill>
                  <a:srgbClr val="D4D4D4"/>
                </a:solidFill>
                <a:effectLst/>
                <a:latin typeface="Consolas" panose="020B0609020204030204" pitchFamily="49" charset="0"/>
                <a:ea typeface="+mn-ea"/>
                <a:cs typeface="+mn-cs"/>
              </a:rPr>
              <a:t>)</a:t>
            </a:r>
            <a:endParaRPr lang="en-US" dirty="0"/>
          </a:p>
        </p:txBody>
      </p:sp>
      <p:pic>
        <p:nvPicPr>
          <p:cNvPr id="5" name="Picture 4">
            <a:extLst>
              <a:ext uri="{FF2B5EF4-FFF2-40B4-BE49-F238E27FC236}">
                <a16:creationId xmlns:a16="http://schemas.microsoft.com/office/drawing/2014/main" id="{13CFB4CC-87E5-EFE3-EA16-2E7E1DE52EE8}"/>
              </a:ext>
            </a:extLst>
          </p:cNvPr>
          <p:cNvPicPr>
            <a:picLocks noChangeAspect="1"/>
          </p:cNvPicPr>
          <p:nvPr/>
        </p:nvPicPr>
        <p:blipFill>
          <a:blip r:embed="rId2"/>
          <a:stretch>
            <a:fillRect/>
          </a:stretch>
        </p:blipFill>
        <p:spPr>
          <a:xfrm>
            <a:off x="1981200" y="3352800"/>
            <a:ext cx="4573775" cy="3429000"/>
          </a:xfrm>
          <a:prstGeom prst="rect">
            <a:avLst/>
          </a:prstGeom>
        </p:spPr>
      </p:pic>
    </p:spTree>
    <p:extLst>
      <p:ext uri="{BB962C8B-B14F-4D97-AF65-F5344CB8AC3E}">
        <p14:creationId xmlns:p14="http://schemas.microsoft.com/office/powerpoint/2010/main" val="3115377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809752-8F9F-672E-738B-A7A0776144A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F0E13F6-FCAE-C2A5-77E9-C99A965DC3F5}"/>
              </a:ext>
            </a:extLst>
          </p:cNvPr>
          <p:cNvSpPr>
            <a:spLocks noGrp="1"/>
          </p:cNvSpPr>
          <p:nvPr>
            <p:ph type="title"/>
          </p:nvPr>
        </p:nvSpPr>
        <p:spPr/>
        <p:txBody>
          <a:bodyPr/>
          <a:lstStyle/>
          <a:p>
            <a:r>
              <a:rPr lang="en-US" dirty="0"/>
              <a:t>Create a layout</a:t>
            </a:r>
          </a:p>
        </p:txBody>
      </p:sp>
      <p:sp>
        <p:nvSpPr>
          <p:cNvPr id="3" name="Content Placeholder 2">
            <a:extLst>
              <a:ext uri="{FF2B5EF4-FFF2-40B4-BE49-F238E27FC236}">
                <a16:creationId xmlns:a16="http://schemas.microsoft.com/office/drawing/2014/main" id="{AF0EC63D-5138-F10D-BDC0-247B8D4018B8}"/>
              </a:ext>
            </a:extLst>
          </p:cNvPr>
          <p:cNvSpPr>
            <a:spLocks noGrp="1"/>
          </p:cNvSpPr>
          <p:nvPr>
            <p:ph idx="1"/>
          </p:nvPr>
        </p:nvSpPr>
        <p:spPr/>
        <p:txBody>
          <a:bodyPr/>
          <a:lstStyle/>
          <a:p>
            <a:r>
              <a:rPr lang="en-US" sz="1800" dirty="0" err="1">
                <a:solidFill>
                  <a:srgbClr val="D4D4D4"/>
                </a:solidFill>
                <a:latin typeface="Consolas" panose="020B0609020204030204" pitchFamily="49" charset="0"/>
              </a:rPr>
              <a:t>project_path</a:t>
            </a:r>
            <a:r>
              <a:rPr lang="en-US" sz="1800" dirty="0">
                <a:solidFill>
                  <a:srgbClr val="D4D4D4"/>
                </a:solidFill>
                <a:latin typeface="Consolas" panose="020B0609020204030204" pitchFamily="49" charset="0"/>
              </a:rPr>
              <a:t> = </a:t>
            </a:r>
            <a:r>
              <a:rPr lang="en-US" sz="1800" dirty="0" err="1">
                <a:solidFill>
                  <a:srgbClr val="D4D4D4"/>
                </a:solidFill>
                <a:latin typeface="Consolas" panose="020B0609020204030204" pitchFamily="49" charset="0"/>
              </a:rPr>
              <a:t>os.path.dirname</a:t>
            </a:r>
            <a:r>
              <a:rPr lang="en-US" sz="1800" dirty="0">
                <a:solidFill>
                  <a:srgbClr val="D4D4D4"/>
                </a:solidFill>
                <a:latin typeface="Consolas" panose="020B0609020204030204" pitchFamily="49" charset="0"/>
              </a:rPr>
              <a:t>(sys.argv[0]) + </a:t>
            </a:r>
            <a:r>
              <a:rPr lang="en-US" sz="1800" dirty="0">
                <a:solidFill>
                  <a:srgbClr val="CE9178"/>
                </a:solidFill>
                <a:latin typeface="Consolas" panose="020B0609020204030204" pitchFamily="49" charset="0"/>
              </a:rPr>
              <a:t>"</a:t>
            </a:r>
            <a:r>
              <a:rPr lang="en-US" sz="1800" dirty="0" err="1">
                <a:solidFill>
                  <a:srgbClr val="CE9178"/>
                </a:solidFill>
                <a:latin typeface="Consolas" panose="020B0609020204030204" pitchFamily="49" charset="0"/>
              </a:rPr>
              <a:t>testAdd.aprx</a:t>
            </a:r>
            <a:r>
              <a:rPr lang="en-US" sz="1800" dirty="0">
                <a:solidFill>
                  <a:srgbClr val="CE9178"/>
                </a:solidFill>
                <a:latin typeface="Consolas" panose="020B0609020204030204" pitchFamily="49" charset="0"/>
              </a:rPr>
              <a:t>"</a:t>
            </a:r>
            <a:br>
              <a:rPr lang="en-US" sz="1800" dirty="0">
                <a:solidFill>
                  <a:srgbClr val="CE9178"/>
                </a:solidFill>
                <a:latin typeface="Consolas" panose="020B0609020204030204" pitchFamily="49" charset="0"/>
              </a:rPr>
            </a:br>
            <a:endParaRPr lang="en-US" sz="1800" dirty="0">
              <a:solidFill>
                <a:srgbClr val="CE9178"/>
              </a:solidFill>
              <a:latin typeface="Consolas" panose="020B0609020204030204" pitchFamily="49" charset="0"/>
            </a:endParaRPr>
          </a:p>
          <a:p>
            <a:r>
              <a:rPr lang="en-US" sz="1800" b="0" dirty="0" err="1">
                <a:solidFill>
                  <a:srgbClr val="D4D4D4"/>
                </a:solidFill>
                <a:effectLst/>
                <a:latin typeface="Consolas" panose="020B0609020204030204" pitchFamily="49" charset="0"/>
              </a:rPr>
              <a:t>aprx</a:t>
            </a:r>
            <a:r>
              <a:rPr lang="en-US" sz="1800" b="0" dirty="0">
                <a:solidFill>
                  <a:srgbClr val="D4D4D4"/>
                </a:solidFill>
                <a:effectLst/>
                <a:latin typeface="Consolas" panose="020B0609020204030204" pitchFamily="49" charset="0"/>
              </a:rPr>
              <a:t> = </a:t>
            </a:r>
            <a:r>
              <a:rPr lang="en-US" sz="1800" b="0" dirty="0" err="1">
                <a:solidFill>
                  <a:srgbClr val="D4D4D4"/>
                </a:solidFill>
                <a:effectLst/>
                <a:latin typeface="Consolas" panose="020B0609020204030204" pitchFamily="49" charset="0"/>
              </a:rPr>
              <a:t>arcpy.mp.ArcGISProject</a:t>
            </a:r>
            <a:r>
              <a:rPr lang="en-US" sz="1800" b="0" dirty="0">
                <a:solidFill>
                  <a:srgbClr val="D4D4D4"/>
                </a:solidFill>
                <a:effectLst/>
                <a:latin typeface="Consolas" panose="020B0609020204030204" pitchFamily="49" charset="0"/>
              </a:rPr>
              <a:t>(</a:t>
            </a:r>
            <a:r>
              <a:rPr lang="en-US" sz="1800" b="0" dirty="0" err="1">
                <a:solidFill>
                  <a:srgbClr val="D4D4D4"/>
                </a:solidFill>
                <a:effectLst/>
                <a:latin typeface="Consolas" panose="020B0609020204030204" pitchFamily="49" charset="0"/>
              </a:rPr>
              <a:t>project_path</a:t>
            </a:r>
            <a:r>
              <a:rPr lang="en-US" sz="1800" b="0" dirty="0">
                <a:solidFill>
                  <a:srgbClr val="D4D4D4"/>
                </a:solidFill>
                <a:effectLst/>
                <a:latin typeface="Consolas" panose="020B0609020204030204" pitchFamily="49" charset="0"/>
              </a:rPr>
              <a:t>)</a:t>
            </a:r>
            <a:endParaRPr lang="en-US" sz="1800" dirty="0">
              <a:solidFill>
                <a:srgbClr val="D4D4D4"/>
              </a:solidFill>
              <a:latin typeface="Consolas" panose="020B0609020204030204" pitchFamily="49" charset="0"/>
            </a:endParaRPr>
          </a:p>
          <a:p>
            <a:endParaRPr lang="en-US" sz="1800" dirty="0">
              <a:solidFill>
                <a:srgbClr val="D4D4D4"/>
              </a:solidFill>
              <a:latin typeface="Consolas" panose="020B0609020204030204" pitchFamily="49" charset="0"/>
            </a:endParaRPr>
          </a:p>
          <a:p>
            <a:r>
              <a:rPr lang="en-US" sz="1800" b="0" kern="1200" dirty="0" err="1">
                <a:solidFill>
                  <a:srgbClr val="D4D4D4"/>
                </a:solidFill>
                <a:effectLst/>
                <a:latin typeface="Consolas" panose="020B0609020204030204" pitchFamily="49" charset="0"/>
                <a:ea typeface="+mn-ea"/>
                <a:cs typeface="+mn-cs"/>
              </a:rPr>
              <a:t>myLayout</a:t>
            </a:r>
            <a:r>
              <a:rPr lang="en-US" sz="1800" b="0" kern="1200" dirty="0">
                <a:solidFill>
                  <a:srgbClr val="D4D4D4"/>
                </a:solidFill>
                <a:effectLst/>
                <a:latin typeface="Consolas" panose="020B0609020204030204" pitchFamily="49" charset="0"/>
                <a:ea typeface="+mn-ea"/>
                <a:cs typeface="+mn-cs"/>
              </a:rPr>
              <a:t> =</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aprx.createLayout</a:t>
            </a:r>
            <a:r>
              <a:rPr lang="en-US" sz="1800" dirty="0">
                <a:solidFill>
                  <a:srgbClr val="D4D4D4"/>
                </a:solidFill>
                <a:latin typeface="Consolas" panose="020B0609020204030204" pitchFamily="49" charset="0"/>
              </a:rPr>
              <a:t>(5, 7, "INCH", </a:t>
            </a:r>
            <a:r>
              <a:rPr lang="en-US" sz="1800" b="0" kern="1200" dirty="0">
                <a:solidFill>
                  <a:srgbClr val="CE9178"/>
                </a:solidFill>
                <a:effectLst/>
                <a:latin typeface="Consolas" panose="020B0609020204030204" pitchFamily="49" charset="0"/>
                <a:ea typeface="+mn-ea"/>
                <a:cs typeface="+mn-cs"/>
              </a:rPr>
              <a:t>"Gettysburg </a:t>
            </a:r>
            <a:r>
              <a:rPr lang="en-US" sz="1800" dirty="0">
                <a:solidFill>
                  <a:srgbClr val="CE9178"/>
                </a:solidFill>
                <a:latin typeface="Consolas" panose="020B0609020204030204" pitchFamily="49" charset="0"/>
              </a:rPr>
              <a:t>Layout</a:t>
            </a:r>
            <a:r>
              <a:rPr lang="en-US" sz="1800" b="0" kern="1200" dirty="0">
                <a:solidFill>
                  <a:srgbClr val="CE9178"/>
                </a:solidFill>
                <a:effectLst/>
                <a:latin typeface="Consolas" panose="020B0609020204030204" pitchFamily="49" charset="0"/>
                <a:ea typeface="+mn-ea"/>
                <a:cs typeface="+mn-cs"/>
              </a:rPr>
              <a:t>"</a:t>
            </a:r>
            <a:r>
              <a:rPr lang="en-US" sz="1800" b="0" kern="1200" dirty="0">
                <a:solidFill>
                  <a:srgbClr val="D4D4D4"/>
                </a:solidFill>
                <a:effectLst/>
                <a:latin typeface="Consolas" panose="020B0609020204030204" pitchFamily="49" charset="0"/>
                <a:ea typeface="+mn-ea"/>
                <a:cs typeface="+mn-cs"/>
              </a:rPr>
              <a:t>)</a:t>
            </a:r>
            <a:endParaRPr lang="en-US" dirty="0"/>
          </a:p>
        </p:txBody>
      </p:sp>
      <p:pic>
        <p:nvPicPr>
          <p:cNvPr id="5" name="Picture 4">
            <a:extLst>
              <a:ext uri="{FF2B5EF4-FFF2-40B4-BE49-F238E27FC236}">
                <a16:creationId xmlns:a16="http://schemas.microsoft.com/office/drawing/2014/main" id="{6AC23EE9-2141-8628-1ABF-A105885209B9}"/>
              </a:ext>
            </a:extLst>
          </p:cNvPr>
          <p:cNvPicPr>
            <a:picLocks noChangeAspect="1"/>
          </p:cNvPicPr>
          <p:nvPr/>
        </p:nvPicPr>
        <p:blipFill>
          <a:blip r:embed="rId2"/>
          <a:stretch>
            <a:fillRect/>
          </a:stretch>
        </p:blipFill>
        <p:spPr>
          <a:xfrm>
            <a:off x="1905000" y="2971800"/>
            <a:ext cx="4716070" cy="3535680"/>
          </a:xfrm>
          <a:prstGeom prst="rect">
            <a:avLst/>
          </a:prstGeom>
        </p:spPr>
      </p:pic>
    </p:spTree>
    <p:extLst>
      <p:ext uri="{BB962C8B-B14F-4D97-AF65-F5344CB8AC3E}">
        <p14:creationId xmlns:p14="http://schemas.microsoft.com/office/powerpoint/2010/main" val="1573410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B63D4A-61C0-E47E-BDDA-8B970A7AA27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3D52F1-617A-5D98-9D7E-E7AC12B93491}"/>
              </a:ext>
            </a:extLst>
          </p:cNvPr>
          <p:cNvSpPr>
            <a:spLocks noGrp="1"/>
          </p:cNvSpPr>
          <p:nvPr>
            <p:ph type="title"/>
          </p:nvPr>
        </p:nvSpPr>
        <p:spPr/>
        <p:txBody>
          <a:bodyPr/>
          <a:lstStyle/>
          <a:p>
            <a:r>
              <a:rPr lang="en-US" dirty="0"/>
              <a:t>Create a data frame</a:t>
            </a:r>
          </a:p>
        </p:txBody>
      </p:sp>
      <p:sp>
        <p:nvSpPr>
          <p:cNvPr id="3" name="Content Placeholder 2">
            <a:extLst>
              <a:ext uri="{FF2B5EF4-FFF2-40B4-BE49-F238E27FC236}">
                <a16:creationId xmlns:a16="http://schemas.microsoft.com/office/drawing/2014/main" id="{D8548529-E885-0A80-0FF0-173EE12799F3}"/>
              </a:ext>
            </a:extLst>
          </p:cNvPr>
          <p:cNvSpPr>
            <a:spLocks noGrp="1"/>
          </p:cNvSpPr>
          <p:nvPr>
            <p:ph idx="1"/>
          </p:nvPr>
        </p:nvSpPr>
        <p:spPr/>
        <p:txBody>
          <a:bodyPr>
            <a:normAutofit fontScale="62500" lnSpcReduction="20000"/>
          </a:bodyPr>
          <a:lstStyle/>
          <a:p>
            <a:endParaRPr lang="en-US" sz="1800" dirty="0">
              <a:solidFill>
                <a:srgbClr val="D4D4D4"/>
              </a:solidFill>
              <a:latin typeface="Consolas" panose="020B0609020204030204" pitchFamily="49" charset="0"/>
            </a:endParaRPr>
          </a:p>
          <a:p>
            <a:r>
              <a:rPr lang="en-US" sz="1800" dirty="0">
                <a:solidFill>
                  <a:srgbClr val="D4D4D4"/>
                </a:solidFill>
                <a:latin typeface="Consolas" panose="020B0609020204030204" pitchFamily="49" charset="0"/>
              </a:rPr>
              <a:t>def </a:t>
            </a:r>
            <a:r>
              <a:rPr lang="en-US" sz="1800" dirty="0" err="1">
                <a:solidFill>
                  <a:srgbClr val="D4D4D4"/>
                </a:solidFill>
                <a:latin typeface="Consolas" panose="020B0609020204030204" pitchFamily="49" charset="0"/>
              </a:rPr>
              <a:t>make_rectangle</a:t>
            </a:r>
            <a:r>
              <a:rPr lang="en-US" sz="1800" dirty="0">
                <a:solidFill>
                  <a:srgbClr val="D4D4D4"/>
                </a:solidFill>
                <a:latin typeface="Consolas" panose="020B0609020204030204" pitchFamily="49" charset="0"/>
              </a:rPr>
              <a:t>(</a:t>
            </a:r>
            <a:r>
              <a:rPr lang="en-US" sz="1800" dirty="0" err="1">
                <a:solidFill>
                  <a:srgbClr val="D4D4D4"/>
                </a:solidFill>
                <a:latin typeface="Consolas" panose="020B0609020204030204" pitchFamily="49" charset="0"/>
              </a:rPr>
              <a:t>llx</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lly</a:t>
            </a:r>
            <a:r>
              <a:rPr lang="en-US" sz="1800" dirty="0">
                <a:solidFill>
                  <a:srgbClr val="D4D4D4"/>
                </a:solidFill>
                <a:latin typeface="Consolas" panose="020B0609020204030204" pitchFamily="49" charset="0"/>
              </a:rPr>
              <a:t>, w, h):</a:t>
            </a:r>
          </a:p>
          <a:p>
            <a:r>
              <a:rPr lang="en-US" sz="1800" dirty="0">
                <a:solidFill>
                  <a:srgbClr val="D4D4D4"/>
                </a:solidFill>
                <a:latin typeface="Consolas" panose="020B0609020204030204" pitchFamily="49" charset="0"/>
              </a:rPr>
              <a:t>    """</a:t>
            </a:r>
          </a:p>
          <a:p>
            <a:r>
              <a:rPr lang="en-US" sz="1800" dirty="0">
                <a:solidFill>
                  <a:srgbClr val="D4D4D4"/>
                </a:solidFill>
                <a:latin typeface="Consolas" panose="020B0609020204030204" pitchFamily="49" charset="0"/>
              </a:rPr>
              <a:t>       Specify coordinates in layout coordinates.</a:t>
            </a:r>
          </a:p>
          <a:p>
            <a:r>
              <a:rPr lang="en-US" sz="1800" dirty="0">
                <a:solidFill>
                  <a:srgbClr val="D4D4D4"/>
                </a:solidFill>
                <a:latin typeface="Consolas" panose="020B0609020204030204" pitchFamily="49" charset="0"/>
              </a:rPr>
              <a:t>       Choices are: ['CENTIMETER', 'INCH', 'MILLIMETER', 'POINT']</a:t>
            </a:r>
          </a:p>
          <a:p>
            <a:endParaRPr lang="en-US" sz="1800" dirty="0">
              <a:solidFill>
                <a:srgbClr val="D4D4D4"/>
              </a:solidFill>
              <a:latin typeface="Consolas" panose="020B0609020204030204" pitchFamily="49" charset="0"/>
            </a:endParaRPr>
          </a:p>
          <a:p>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llx</a:t>
            </a:r>
            <a:r>
              <a:rPr lang="en-US" sz="1800" dirty="0">
                <a:solidFill>
                  <a:srgbClr val="D4D4D4"/>
                </a:solidFill>
                <a:latin typeface="Consolas" panose="020B0609020204030204" pitchFamily="49" charset="0"/>
              </a:rPr>
              <a:t> and </a:t>
            </a:r>
            <a:r>
              <a:rPr lang="en-US" sz="1800" dirty="0" err="1">
                <a:solidFill>
                  <a:srgbClr val="D4D4D4"/>
                </a:solidFill>
                <a:latin typeface="Consolas" panose="020B0609020204030204" pitchFamily="49" charset="0"/>
              </a:rPr>
              <a:t>lly</a:t>
            </a:r>
            <a:r>
              <a:rPr lang="en-US" sz="1800" dirty="0">
                <a:solidFill>
                  <a:srgbClr val="D4D4D4"/>
                </a:solidFill>
                <a:latin typeface="Consolas" panose="020B0609020204030204" pitchFamily="49" charset="0"/>
              </a:rPr>
              <a:t> determine the x and y offset from the lower left corner of the layout.</a:t>
            </a:r>
          </a:p>
          <a:p>
            <a:r>
              <a:rPr lang="en-US" sz="1800" dirty="0">
                <a:solidFill>
                  <a:srgbClr val="D4D4D4"/>
                </a:solidFill>
                <a:latin typeface="Consolas" panose="020B0609020204030204" pitchFamily="49" charset="0"/>
              </a:rPr>
              <a:t>       w and h set the width and height of the box.</a:t>
            </a:r>
          </a:p>
          <a:p>
            <a:r>
              <a:rPr lang="en-US" sz="1800" dirty="0">
                <a:solidFill>
                  <a:srgbClr val="D4D4D4"/>
                </a:solidFill>
                <a:latin typeface="Consolas" panose="020B0609020204030204" pitchFamily="49" charset="0"/>
              </a:rPr>
              <a:t>   """</a:t>
            </a:r>
          </a:p>
          <a:p>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xyRecList</a:t>
            </a:r>
            <a:r>
              <a:rPr lang="en-US" sz="1800" dirty="0">
                <a:solidFill>
                  <a:srgbClr val="D4D4D4"/>
                </a:solidFill>
                <a:latin typeface="Consolas" panose="020B0609020204030204" pitchFamily="49" charset="0"/>
              </a:rPr>
              <a:t> = [[</a:t>
            </a:r>
            <a:r>
              <a:rPr lang="en-US" sz="1800" dirty="0" err="1">
                <a:solidFill>
                  <a:srgbClr val="D4D4D4"/>
                </a:solidFill>
                <a:latin typeface="Consolas" panose="020B0609020204030204" pitchFamily="49" charset="0"/>
              </a:rPr>
              <a:t>llx</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lly</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llx</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lly+h</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llx+w,lly+h</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llx+w,lly</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llx,lly</a:t>
            </a:r>
            <a:r>
              <a:rPr lang="en-US" sz="1800" dirty="0">
                <a:solidFill>
                  <a:srgbClr val="D4D4D4"/>
                </a:solidFill>
                <a:latin typeface="Consolas" panose="020B0609020204030204" pitchFamily="49" charset="0"/>
              </a:rPr>
              <a:t>]]</a:t>
            </a:r>
          </a:p>
          <a:p>
            <a:r>
              <a:rPr lang="en-US" sz="1800" dirty="0">
                <a:solidFill>
                  <a:srgbClr val="D4D4D4"/>
                </a:solidFill>
                <a:latin typeface="Consolas" panose="020B0609020204030204" pitchFamily="49" charset="0"/>
              </a:rPr>
              <a:t>    array = </a:t>
            </a:r>
            <a:r>
              <a:rPr lang="en-US" sz="1800" dirty="0" err="1">
                <a:solidFill>
                  <a:srgbClr val="D4D4D4"/>
                </a:solidFill>
                <a:latin typeface="Consolas" panose="020B0609020204030204" pitchFamily="49" charset="0"/>
              </a:rPr>
              <a:t>arcpy.Array</a:t>
            </a:r>
            <a:r>
              <a:rPr lang="en-US" sz="1800" dirty="0">
                <a:solidFill>
                  <a:srgbClr val="D4D4D4"/>
                </a:solidFill>
                <a:latin typeface="Consolas" panose="020B0609020204030204" pitchFamily="49" charset="0"/>
              </a:rPr>
              <a:t>([</a:t>
            </a:r>
            <a:r>
              <a:rPr lang="en-US" sz="1800" dirty="0" err="1">
                <a:solidFill>
                  <a:srgbClr val="D4D4D4"/>
                </a:solidFill>
                <a:latin typeface="Consolas" panose="020B0609020204030204" pitchFamily="49" charset="0"/>
              </a:rPr>
              <a:t>arcpy.Point</a:t>
            </a:r>
            <a:r>
              <a:rPr lang="en-US" sz="1800" dirty="0">
                <a:solidFill>
                  <a:srgbClr val="D4D4D4"/>
                </a:solidFill>
                <a:latin typeface="Consolas" panose="020B0609020204030204" pitchFamily="49" charset="0"/>
              </a:rPr>
              <a:t>(*coords) for coords in </a:t>
            </a:r>
            <a:r>
              <a:rPr lang="en-US" sz="1800" dirty="0" err="1">
                <a:solidFill>
                  <a:srgbClr val="D4D4D4"/>
                </a:solidFill>
                <a:latin typeface="Consolas" panose="020B0609020204030204" pitchFamily="49" charset="0"/>
              </a:rPr>
              <a:t>xyRecList</a:t>
            </a:r>
            <a:r>
              <a:rPr lang="en-US" sz="1800" dirty="0">
                <a:solidFill>
                  <a:srgbClr val="D4D4D4"/>
                </a:solidFill>
                <a:latin typeface="Consolas" panose="020B0609020204030204" pitchFamily="49" charset="0"/>
              </a:rPr>
              <a:t>])</a:t>
            </a:r>
          </a:p>
          <a:p>
            <a:r>
              <a:rPr lang="en-US" sz="1800" dirty="0">
                <a:solidFill>
                  <a:srgbClr val="D4D4D4"/>
                </a:solidFill>
                <a:latin typeface="Consolas" panose="020B0609020204030204" pitchFamily="49" charset="0"/>
              </a:rPr>
              <a:t>    rec = </a:t>
            </a:r>
            <a:r>
              <a:rPr lang="en-US" sz="1800" dirty="0" err="1">
                <a:solidFill>
                  <a:srgbClr val="D4D4D4"/>
                </a:solidFill>
                <a:latin typeface="Consolas" panose="020B0609020204030204" pitchFamily="49" charset="0"/>
              </a:rPr>
              <a:t>arcpy.Polygon</a:t>
            </a:r>
            <a:r>
              <a:rPr lang="en-US" sz="1800" dirty="0">
                <a:solidFill>
                  <a:srgbClr val="D4D4D4"/>
                </a:solidFill>
                <a:latin typeface="Consolas" panose="020B0609020204030204" pitchFamily="49" charset="0"/>
              </a:rPr>
              <a:t>(array)</a:t>
            </a:r>
          </a:p>
          <a:p>
            <a:r>
              <a:rPr lang="en-US" sz="1800" dirty="0">
                <a:solidFill>
                  <a:srgbClr val="D4D4D4"/>
                </a:solidFill>
                <a:latin typeface="Consolas" panose="020B0609020204030204" pitchFamily="49" charset="0"/>
              </a:rPr>
              <a:t>    return rec</a:t>
            </a:r>
          </a:p>
          <a:p>
            <a:endParaRPr lang="en-US" sz="1800" dirty="0">
              <a:solidFill>
                <a:srgbClr val="D4D4D4"/>
              </a:solidFill>
              <a:latin typeface="Consolas" panose="020B0609020204030204" pitchFamily="49" charset="0"/>
            </a:endParaRPr>
          </a:p>
          <a:p>
            <a:r>
              <a:rPr lang="en-US" sz="1800" dirty="0" err="1">
                <a:solidFill>
                  <a:srgbClr val="D4D4D4"/>
                </a:solidFill>
                <a:latin typeface="Consolas" panose="020B0609020204030204" pitchFamily="49" charset="0"/>
              </a:rPr>
              <a:t>project_path</a:t>
            </a:r>
            <a:r>
              <a:rPr lang="en-US" sz="1800" dirty="0">
                <a:solidFill>
                  <a:srgbClr val="D4D4D4"/>
                </a:solidFill>
                <a:latin typeface="Consolas" panose="020B0609020204030204" pitchFamily="49" charset="0"/>
              </a:rPr>
              <a:t> = </a:t>
            </a:r>
            <a:r>
              <a:rPr lang="en-US" sz="1800" dirty="0" err="1">
                <a:solidFill>
                  <a:srgbClr val="D4D4D4"/>
                </a:solidFill>
                <a:latin typeface="Consolas" panose="020B0609020204030204" pitchFamily="49" charset="0"/>
              </a:rPr>
              <a:t>os.path.dirname</a:t>
            </a:r>
            <a:r>
              <a:rPr lang="en-US" sz="1800" dirty="0">
                <a:solidFill>
                  <a:srgbClr val="D4D4D4"/>
                </a:solidFill>
                <a:latin typeface="Consolas" panose="020B0609020204030204" pitchFamily="49" charset="0"/>
              </a:rPr>
              <a:t>(sys.argv[0]) + </a:t>
            </a:r>
            <a:r>
              <a:rPr lang="en-US" sz="1800" dirty="0">
                <a:solidFill>
                  <a:srgbClr val="CE9178"/>
                </a:solidFill>
                <a:latin typeface="Consolas" panose="020B0609020204030204" pitchFamily="49" charset="0"/>
              </a:rPr>
              <a:t>"</a:t>
            </a:r>
            <a:r>
              <a:rPr lang="en-US" sz="1800" dirty="0" err="1">
                <a:solidFill>
                  <a:srgbClr val="CE9178"/>
                </a:solidFill>
                <a:latin typeface="Consolas" panose="020B0609020204030204" pitchFamily="49" charset="0"/>
              </a:rPr>
              <a:t>testAdd.aprx</a:t>
            </a:r>
            <a:r>
              <a:rPr lang="en-US" sz="1800" dirty="0">
                <a:solidFill>
                  <a:srgbClr val="CE9178"/>
                </a:solidFill>
                <a:latin typeface="Consolas" panose="020B0609020204030204" pitchFamily="49" charset="0"/>
              </a:rPr>
              <a:t>"</a:t>
            </a:r>
            <a:br>
              <a:rPr lang="en-US" sz="1800" dirty="0">
                <a:solidFill>
                  <a:srgbClr val="CE9178"/>
                </a:solidFill>
                <a:latin typeface="Consolas" panose="020B0609020204030204" pitchFamily="49" charset="0"/>
              </a:rPr>
            </a:br>
            <a:endParaRPr lang="en-US" sz="1800" dirty="0">
              <a:solidFill>
                <a:srgbClr val="CE9178"/>
              </a:solidFill>
              <a:latin typeface="Consolas" panose="020B0609020204030204" pitchFamily="49" charset="0"/>
            </a:endParaRPr>
          </a:p>
          <a:p>
            <a:r>
              <a:rPr lang="en-US" sz="1800" b="0" dirty="0" err="1">
                <a:solidFill>
                  <a:srgbClr val="D4D4D4"/>
                </a:solidFill>
                <a:effectLst/>
                <a:latin typeface="Consolas" panose="020B0609020204030204" pitchFamily="49" charset="0"/>
              </a:rPr>
              <a:t>aprx</a:t>
            </a:r>
            <a:r>
              <a:rPr lang="en-US" sz="1800" b="0" dirty="0">
                <a:solidFill>
                  <a:srgbClr val="D4D4D4"/>
                </a:solidFill>
                <a:effectLst/>
                <a:latin typeface="Consolas" panose="020B0609020204030204" pitchFamily="49" charset="0"/>
              </a:rPr>
              <a:t> = </a:t>
            </a:r>
            <a:r>
              <a:rPr lang="en-US" sz="1800" b="0" dirty="0" err="1">
                <a:solidFill>
                  <a:srgbClr val="D4D4D4"/>
                </a:solidFill>
                <a:effectLst/>
                <a:latin typeface="Consolas" panose="020B0609020204030204" pitchFamily="49" charset="0"/>
              </a:rPr>
              <a:t>arcpy.mp.ArcGISProject</a:t>
            </a:r>
            <a:r>
              <a:rPr lang="en-US" sz="1800" b="0" dirty="0">
                <a:solidFill>
                  <a:srgbClr val="D4D4D4"/>
                </a:solidFill>
                <a:effectLst/>
                <a:latin typeface="Consolas" panose="020B0609020204030204" pitchFamily="49" charset="0"/>
              </a:rPr>
              <a:t>(</a:t>
            </a:r>
            <a:r>
              <a:rPr lang="en-US" sz="1800" b="0" dirty="0" err="1">
                <a:solidFill>
                  <a:srgbClr val="D4D4D4"/>
                </a:solidFill>
                <a:effectLst/>
                <a:latin typeface="Consolas" panose="020B0609020204030204" pitchFamily="49" charset="0"/>
              </a:rPr>
              <a:t>project_path</a:t>
            </a:r>
            <a:r>
              <a:rPr lang="en-US" sz="1800" b="0" dirty="0">
                <a:solidFill>
                  <a:srgbClr val="D4D4D4"/>
                </a:solidFill>
                <a:effectLst/>
                <a:latin typeface="Consolas" panose="020B0609020204030204" pitchFamily="49" charset="0"/>
              </a:rPr>
              <a:t>)</a:t>
            </a:r>
            <a:endParaRPr lang="en-US" sz="1800" dirty="0">
              <a:solidFill>
                <a:srgbClr val="D4D4D4"/>
              </a:solidFill>
              <a:latin typeface="Consolas" panose="020B0609020204030204" pitchFamily="49" charset="0"/>
            </a:endParaRPr>
          </a:p>
          <a:p>
            <a:endParaRPr lang="en-US" sz="1800" dirty="0">
              <a:solidFill>
                <a:srgbClr val="D4D4D4"/>
              </a:solidFill>
              <a:latin typeface="Consolas" panose="020B0609020204030204" pitchFamily="49" charset="0"/>
            </a:endParaRPr>
          </a:p>
          <a:p>
            <a:r>
              <a:rPr lang="en-US" sz="1800" b="0" kern="1200" dirty="0" err="1">
                <a:solidFill>
                  <a:srgbClr val="D4D4D4"/>
                </a:solidFill>
                <a:effectLst/>
                <a:latin typeface="Consolas" panose="020B0609020204030204" pitchFamily="49" charset="0"/>
                <a:ea typeface="+mn-ea"/>
                <a:cs typeface="+mn-cs"/>
              </a:rPr>
              <a:t>myLayout</a:t>
            </a:r>
            <a:r>
              <a:rPr lang="en-US" sz="1800" b="0" kern="1200" dirty="0">
                <a:solidFill>
                  <a:srgbClr val="D4D4D4"/>
                </a:solidFill>
                <a:effectLst/>
                <a:latin typeface="Consolas" panose="020B0609020204030204" pitchFamily="49" charset="0"/>
                <a:ea typeface="+mn-ea"/>
                <a:cs typeface="+mn-cs"/>
              </a:rPr>
              <a:t> =</a:t>
            </a:r>
            <a:r>
              <a:rPr lang="en-US" sz="1800" dirty="0">
                <a:solidFill>
                  <a:srgbClr val="D4D4D4"/>
                </a:solidFill>
                <a:latin typeface="Consolas" panose="020B0609020204030204" pitchFamily="49" charset="0"/>
              </a:rPr>
              <a:t> </a:t>
            </a:r>
            <a:r>
              <a:rPr lang="en-US" sz="1800" dirty="0" err="1">
                <a:solidFill>
                  <a:srgbClr val="D4D4D4"/>
                </a:solidFill>
                <a:latin typeface="Consolas" panose="020B0609020204030204" pitchFamily="49" charset="0"/>
              </a:rPr>
              <a:t>aprx.createLayout</a:t>
            </a:r>
            <a:r>
              <a:rPr lang="en-US" sz="1800" dirty="0">
                <a:solidFill>
                  <a:srgbClr val="D4D4D4"/>
                </a:solidFill>
                <a:latin typeface="Consolas" panose="020B0609020204030204" pitchFamily="49" charset="0"/>
              </a:rPr>
              <a:t>(5, 7, "INCH", </a:t>
            </a:r>
            <a:r>
              <a:rPr lang="en-US" sz="1800" b="0" kern="1200" dirty="0">
                <a:solidFill>
                  <a:srgbClr val="CE9178"/>
                </a:solidFill>
                <a:effectLst/>
                <a:latin typeface="Consolas" panose="020B0609020204030204" pitchFamily="49" charset="0"/>
                <a:ea typeface="+mn-ea"/>
                <a:cs typeface="+mn-cs"/>
              </a:rPr>
              <a:t>"Gettysburg </a:t>
            </a:r>
            <a:r>
              <a:rPr lang="en-US" sz="1800" dirty="0">
                <a:solidFill>
                  <a:srgbClr val="CE9178"/>
                </a:solidFill>
                <a:latin typeface="Consolas" panose="020B0609020204030204" pitchFamily="49" charset="0"/>
              </a:rPr>
              <a:t>Layout</a:t>
            </a:r>
            <a:r>
              <a:rPr lang="en-US" sz="1800" b="0" kern="1200" dirty="0">
                <a:solidFill>
                  <a:srgbClr val="CE9178"/>
                </a:solidFill>
                <a:effectLst/>
                <a:latin typeface="Consolas" panose="020B0609020204030204" pitchFamily="49" charset="0"/>
                <a:ea typeface="+mn-ea"/>
                <a:cs typeface="+mn-cs"/>
              </a:rPr>
              <a:t>"</a:t>
            </a:r>
            <a:r>
              <a:rPr lang="en-US" sz="1800" b="0" kern="1200" dirty="0">
                <a:solidFill>
                  <a:srgbClr val="D4D4D4"/>
                </a:solidFill>
                <a:effectLst/>
                <a:latin typeface="Consolas" panose="020B0609020204030204" pitchFamily="49" charset="0"/>
                <a:ea typeface="+mn-ea"/>
                <a:cs typeface="+mn-cs"/>
              </a:rPr>
              <a:t>)</a:t>
            </a:r>
          </a:p>
          <a:p>
            <a:endParaRPr lang="en-US" sz="1800" dirty="0">
              <a:solidFill>
                <a:srgbClr val="D4D4D4"/>
              </a:solidFill>
              <a:latin typeface="Consolas" panose="020B0609020204030204" pitchFamily="49" charset="0"/>
            </a:endParaRPr>
          </a:p>
          <a:p>
            <a:r>
              <a:rPr lang="en-US" dirty="0"/>
              <a:t>mf = </a:t>
            </a:r>
            <a:r>
              <a:rPr lang="en-US" dirty="0" err="1"/>
              <a:t>myLayout.createMapFrame</a:t>
            </a:r>
            <a:r>
              <a:rPr lang="en-US" dirty="0"/>
              <a:t>(</a:t>
            </a:r>
            <a:r>
              <a:rPr lang="en-US" dirty="0" err="1"/>
              <a:t>make_rectangle</a:t>
            </a:r>
            <a:r>
              <a:rPr lang="en-US" dirty="0"/>
              <a:t>(0.5,0.5,4,5), map, </a:t>
            </a:r>
            <a:r>
              <a:rPr lang="en-US" sz="1800" dirty="0">
                <a:solidFill>
                  <a:srgbClr val="CE9178"/>
                </a:solidFill>
                <a:latin typeface="Consolas" panose="020B0609020204030204" pitchFamily="49" charset="0"/>
              </a:rPr>
              <a:t>"Getty frame1"</a:t>
            </a:r>
            <a:r>
              <a:rPr lang="en-US" dirty="0"/>
              <a:t>)</a:t>
            </a:r>
          </a:p>
          <a:p>
            <a:endParaRPr lang="en-US" dirty="0"/>
          </a:p>
          <a:p>
            <a:r>
              <a:rPr lang="en-US" dirty="0" err="1"/>
              <a:t>map.addDataFromPath</a:t>
            </a:r>
            <a:r>
              <a:rPr lang="en-US" dirty="0"/>
              <a:t>(</a:t>
            </a:r>
            <a:r>
              <a:rPr lang="en-US" dirty="0" err="1"/>
              <a:t>fileName</a:t>
            </a:r>
            <a:r>
              <a:rPr lang="en-US" dirty="0"/>
              <a:t>)</a:t>
            </a:r>
          </a:p>
        </p:txBody>
      </p:sp>
    </p:spTree>
    <p:extLst>
      <p:ext uri="{BB962C8B-B14F-4D97-AF65-F5344CB8AC3E}">
        <p14:creationId xmlns:p14="http://schemas.microsoft.com/office/powerpoint/2010/main" val="2315452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D42A5A-C486-2E4E-B03C-C6DB2C46E12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4042929-C45E-2CFF-AD64-357A48600E1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6413816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5B513F-EF30-7FBF-1F61-2507A204BBB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ABA1D6B-070C-3EA1-A64F-5AAC223F544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92440292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22A71D-3B3C-735C-2162-4366E97BA8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C74F162-2895-7A4D-BE82-D93A6E3DA25C}"/>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F2E59233-805F-444B-1571-1958918A201D}"/>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Map objects</a:t>
            </a:r>
          </a:p>
        </p:txBody>
      </p:sp>
    </p:spTree>
    <p:extLst>
      <p:ext uri="{BB962C8B-B14F-4D97-AF65-F5344CB8AC3E}">
        <p14:creationId xmlns:p14="http://schemas.microsoft.com/office/powerpoint/2010/main" val="403392055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B022F-E49F-3BA6-02AF-B8A01C3AE829}"/>
              </a:ext>
            </a:extLst>
          </p:cNvPr>
          <p:cNvPicPr>
            <a:picLocks noChangeAspect="1"/>
          </p:cNvPicPr>
          <p:nvPr/>
        </p:nvPicPr>
        <p:blipFill>
          <a:blip r:embed="rId2"/>
          <a:stretch>
            <a:fillRect/>
          </a:stretch>
        </p:blipFill>
        <p:spPr>
          <a:xfrm>
            <a:off x="2133600" y="771688"/>
            <a:ext cx="4724400" cy="3613388"/>
          </a:xfrm>
          <a:prstGeom prst="rect">
            <a:avLst/>
          </a:prstGeom>
        </p:spPr>
      </p:pic>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Map</a:t>
            </a:r>
          </a:p>
        </p:txBody>
      </p:sp>
      <p:sp>
        <p:nvSpPr>
          <p:cNvPr id="6" name="TextBox 5">
            <a:extLst>
              <a:ext uri="{FF2B5EF4-FFF2-40B4-BE49-F238E27FC236}">
                <a16:creationId xmlns:a16="http://schemas.microsoft.com/office/drawing/2014/main" id="{6550EAD8-B62D-444C-252F-CC2A93147419}"/>
              </a:ext>
            </a:extLst>
          </p:cNvPr>
          <p:cNvSpPr txBox="1"/>
          <p:nvPr/>
        </p:nvSpPr>
        <p:spPr>
          <a:xfrm>
            <a:off x="392688" y="4426752"/>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
        <p:nvSpPr>
          <p:cNvPr id="4" name="Rectangle 3">
            <a:extLst>
              <a:ext uri="{FF2B5EF4-FFF2-40B4-BE49-F238E27FC236}">
                <a16:creationId xmlns:a16="http://schemas.microsoft.com/office/drawing/2014/main" id="{9E0C53B0-6FC6-F15E-F310-0E99177D5023}"/>
              </a:ext>
            </a:extLst>
          </p:cNvPr>
          <p:cNvSpPr/>
          <p:nvPr/>
        </p:nvSpPr>
        <p:spPr>
          <a:xfrm>
            <a:off x="2209800" y="2656114"/>
            <a:ext cx="1219200" cy="849086"/>
          </a:xfrm>
          <a:prstGeom prst="rect">
            <a:avLst/>
          </a:prstGeom>
          <a:solidFill>
            <a:srgbClr val="6E808C"/>
          </a:solidFill>
          <a:ln>
            <a:solidFill>
              <a:srgbClr val="6E808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310752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a </a:t>
            </a:r>
            <a:r>
              <a:rPr lang="en-US" dirty="0" err="1"/>
              <a:t>basemap</a:t>
            </a:r>
            <a:endParaRPr lang="en-US" dirty="0"/>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839200" cy="5410200"/>
          </a:xfrm>
        </p:spPr>
        <p:txBody>
          <a:bodyPr>
            <a:normAutofit/>
          </a:bodyPr>
          <a:lstStyle/>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dirty="0" err="1"/>
              <a:t>myMap.addBasemap</a:t>
            </a:r>
            <a:r>
              <a:rPr lang="en-US" dirty="0"/>
              <a:t>(</a:t>
            </a:r>
            <a:r>
              <a:rPr lang="en-US" b="0" dirty="0">
                <a:solidFill>
                  <a:srgbClr val="CE9178"/>
                </a:solidFill>
                <a:effectLst/>
                <a:latin typeface="Consolas" panose="020B0609020204030204" pitchFamily="49" charset="0"/>
              </a:rPr>
              <a:t>"Modern Antique Map"</a:t>
            </a:r>
            <a:r>
              <a:rPr lang="en-US" dirty="0"/>
              <a:t>)</a:t>
            </a:r>
          </a:p>
          <a:p>
            <a:endParaRPr lang="en-US" dirty="0"/>
          </a:p>
          <a:p>
            <a:endParaRPr lang="en-US" dirty="0"/>
          </a:p>
          <a:p>
            <a:endParaRPr lang="en-US" dirty="0"/>
          </a:p>
        </p:txBody>
      </p:sp>
      <p:pic>
        <p:nvPicPr>
          <p:cNvPr id="4098" name="Picture 2" descr="How To: Add a custom basemap to the Basemap Gallery in ArcGIS Pro">
            <a:extLst>
              <a:ext uri="{FF2B5EF4-FFF2-40B4-BE49-F238E27FC236}">
                <a16:creationId xmlns:a16="http://schemas.microsoft.com/office/drawing/2014/main" id="{BA9C9E31-1FFF-CE87-BAAF-96C99A17D8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762000"/>
            <a:ext cx="4114800" cy="422632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1AF03833-AE8E-E057-E035-B9193BDB1E65}"/>
              </a:ext>
            </a:extLst>
          </p:cNvPr>
          <p:cNvPicPr>
            <a:picLocks noChangeAspect="1"/>
          </p:cNvPicPr>
          <p:nvPr/>
        </p:nvPicPr>
        <p:blipFill rotWithShape="1">
          <a:blip r:embed="rId3"/>
          <a:srcRect l="2684" t="6591" r="718"/>
          <a:stretch/>
        </p:blipFill>
        <p:spPr>
          <a:xfrm>
            <a:off x="4776216" y="4297200"/>
            <a:ext cx="1472184" cy="579600"/>
          </a:xfrm>
          <a:prstGeom prst="rect">
            <a:avLst/>
          </a:prstGeom>
        </p:spPr>
      </p:pic>
    </p:spTree>
    <p:extLst>
      <p:ext uri="{BB962C8B-B14F-4D97-AF65-F5344CB8AC3E}">
        <p14:creationId xmlns:p14="http://schemas.microsoft.com/office/powerpoint/2010/main" val="16352240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err="1"/>
              <a:t>addBasemap</a:t>
            </a:r>
            <a:r>
              <a:rPr lang="en-US" dirty="0"/>
              <a:t> is a </a:t>
            </a:r>
            <a:r>
              <a:rPr lang="en-US" b="1" dirty="0"/>
              <a:t>Map</a:t>
            </a:r>
            <a:r>
              <a:rPr lang="en-US" dirty="0"/>
              <a:t> object Method</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839200" cy="5410200"/>
          </a:xfrm>
        </p:spPr>
        <p:txBody>
          <a:bodyPr>
            <a:normAutofit/>
          </a:bodyPr>
          <a:lstStyle/>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dirty="0">
              <a:solidFill>
                <a:srgbClr val="6A9955"/>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sz="1800" b="0" dirty="0">
                <a:solidFill>
                  <a:srgbClr val="6A9955"/>
                </a:solidFill>
                <a:effectLst/>
                <a:latin typeface="Consolas" panose="020B0609020204030204" pitchFamily="49" charset="0"/>
              </a:rPr>
              <a:t># Code to get th</a:t>
            </a:r>
            <a:r>
              <a:rPr lang="en-US" sz="1800" dirty="0">
                <a:solidFill>
                  <a:srgbClr val="6A9955"/>
                </a:solidFill>
                <a:latin typeface="Consolas" panose="020B0609020204030204" pitchFamily="49" charset="0"/>
              </a:rPr>
              <a:t>e ArcGIS Project and Map object goes here</a:t>
            </a:r>
            <a:r>
              <a:rPr lang="en-US" sz="1800" b="0" dirty="0">
                <a:solidFill>
                  <a:srgbClr val="6A9955"/>
                </a:solidFill>
                <a:effectLst/>
                <a:latin typeface="Consolas" panose="020B0609020204030204" pitchFamily="49" charset="0"/>
              </a:rPr>
              <a:t>.</a:t>
            </a:r>
            <a:endParaRPr lang="en-US" sz="1800" b="0" dirty="0">
              <a:solidFill>
                <a:srgbClr val="D4D4D4"/>
              </a:solidFill>
              <a:effectLst/>
              <a:latin typeface="Consolas" panose="020B0609020204030204" pitchFamily="49" charset="0"/>
            </a:endParaRPr>
          </a:p>
          <a:p>
            <a:r>
              <a:rPr lang="en-US" sz="1800" dirty="0" err="1"/>
              <a:t>myMap.addBasemap</a:t>
            </a:r>
            <a:r>
              <a:rPr lang="en-US" sz="1800" dirty="0"/>
              <a:t>(</a:t>
            </a:r>
            <a:r>
              <a:rPr lang="en-US" sz="1800" b="0" dirty="0">
                <a:solidFill>
                  <a:srgbClr val="CE9178"/>
                </a:solidFill>
                <a:effectLst/>
                <a:latin typeface="Consolas" panose="020B0609020204030204" pitchFamily="49" charset="0"/>
              </a:rPr>
              <a:t>"Modern Antique Map"</a:t>
            </a:r>
            <a:r>
              <a:rPr lang="en-US" sz="1800" dirty="0"/>
              <a:t>)</a:t>
            </a:r>
          </a:p>
          <a:p>
            <a:endParaRPr lang="en-US" dirty="0"/>
          </a:p>
          <a:p>
            <a:endParaRPr lang="en-US" dirty="0"/>
          </a:p>
          <a:p>
            <a:endParaRPr lang="en-US" dirty="0"/>
          </a:p>
        </p:txBody>
      </p:sp>
      <p:pic>
        <p:nvPicPr>
          <p:cNvPr id="4098" name="Picture 2" descr="How To: Add a custom basemap to the Basemap Gallery in ArcGIS Pro">
            <a:extLst>
              <a:ext uri="{FF2B5EF4-FFF2-40B4-BE49-F238E27FC236}">
                <a16:creationId xmlns:a16="http://schemas.microsoft.com/office/drawing/2014/main" id="{BA9C9E31-1FFF-CE87-BAAF-96C99A17D85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7198" t="81927" r="38888" b="-966"/>
          <a:stretch/>
        </p:blipFill>
        <p:spPr bwMode="auto">
          <a:xfrm>
            <a:off x="6400800" y="1066800"/>
            <a:ext cx="2383169" cy="194893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C4A13B2-B1D9-FFFF-2794-AE7245F0EADD}"/>
              </a:ext>
            </a:extLst>
          </p:cNvPr>
          <p:cNvSpPr txBox="1"/>
          <p:nvPr/>
        </p:nvSpPr>
        <p:spPr>
          <a:xfrm>
            <a:off x="152400" y="1584578"/>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805014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2F990EE-13D1-32B1-7F20-77B654B5B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57501" y="1828800"/>
            <a:ext cx="3124199" cy="312419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Arrow Connector 10">
            <a:extLst>
              <a:ext uri="{FF2B5EF4-FFF2-40B4-BE49-F238E27FC236}">
                <a16:creationId xmlns:a16="http://schemas.microsoft.com/office/drawing/2014/main" id="{0D512390-CE0B-C3EC-9E42-39149399C556}"/>
              </a:ext>
            </a:extLst>
          </p:cNvPr>
          <p:cNvCxnSpPr>
            <a:cxnSpLocks/>
          </p:cNvCxnSpPr>
          <p:nvPr/>
        </p:nvCxnSpPr>
        <p:spPr>
          <a:xfrm>
            <a:off x="2857501" y="5105399"/>
            <a:ext cx="3124199" cy="0"/>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616D8FE6-11E3-142C-CC27-CD61963C267F}"/>
              </a:ext>
            </a:extLst>
          </p:cNvPr>
          <p:cNvSpPr txBox="1"/>
          <p:nvPr/>
        </p:nvSpPr>
        <p:spPr>
          <a:xfrm>
            <a:off x="3543301" y="5070901"/>
            <a:ext cx="4572000" cy="415498"/>
          </a:xfrm>
          <a:prstGeom prst="rect">
            <a:avLst/>
          </a:prstGeom>
          <a:noFill/>
        </p:spPr>
        <p:txBody>
          <a:bodyPr wrap="square">
            <a:spAutoFit/>
          </a:bodyPr>
          <a:lstStyle/>
          <a:p>
            <a:r>
              <a:rPr lang="en-US" sz="2100" b="0" dirty="0">
                <a:solidFill>
                  <a:srgbClr val="D9D9D9"/>
                </a:solidFill>
                <a:latin typeface="+mn-lt"/>
                <a:ea typeface="+mn-ea"/>
              </a:rPr>
              <a:t>income level</a:t>
            </a:r>
          </a:p>
        </p:txBody>
      </p:sp>
      <p:cxnSp>
        <p:nvCxnSpPr>
          <p:cNvPr id="15" name="Straight Arrow Connector 14">
            <a:extLst>
              <a:ext uri="{FF2B5EF4-FFF2-40B4-BE49-F238E27FC236}">
                <a16:creationId xmlns:a16="http://schemas.microsoft.com/office/drawing/2014/main" id="{7C9E8DAB-1EAA-894E-E251-A133B902771F}"/>
              </a:ext>
            </a:extLst>
          </p:cNvPr>
          <p:cNvCxnSpPr>
            <a:cxnSpLocks/>
          </p:cNvCxnSpPr>
          <p:nvPr/>
        </p:nvCxnSpPr>
        <p:spPr>
          <a:xfrm flipV="1">
            <a:off x="2705101" y="1905000"/>
            <a:ext cx="0" cy="3047999"/>
          </a:xfrm>
          <a:prstGeom prst="straightConnector1">
            <a:avLst/>
          </a:prstGeom>
          <a:ln w="12700">
            <a:solidFill>
              <a:srgbClr val="D9D9D9"/>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7F7B594-F7DA-BF50-8DC2-B51179667ECC}"/>
              </a:ext>
            </a:extLst>
          </p:cNvPr>
          <p:cNvSpPr txBox="1"/>
          <p:nvPr/>
        </p:nvSpPr>
        <p:spPr>
          <a:xfrm>
            <a:off x="1790700" y="2819399"/>
            <a:ext cx="1287042" cy="738664"/>
          </a:xfrm>
          <a:prstGeom prst="rect">
            <a:avLst/>
          </a:prstGeom>
          <a:noFill/>
        </p:spPr>
        <p:txBody>
          <a:bodyPr wrap="square">
            <a:spAutoFit/>
          </a:bodyPr>
          <a:lstStyle/>
          <a:p>
            <a:r>
              <a:rPr lang="en-US" sz="2100" b="0" dirty="0">
                <a:solidFill>
                  <a:srgbClr val="D9D9D9"/>
                </a:solidFill>
                <a:latin typeface="+mn-lt"/>
                <a:ea typeface="+mn-ea"/>
              </a:rPr>
              <a:t>voter </a:t>
            </a:r>
          </a:p>
          <a:p>
            <a:r>
              <a:rPr lang="en-US" sz="2100" b="0" dirty="0">
                <a:solidFill>
                  <a:srgbClr val="D9D9D9"/>
                </a:solidFill>
                <a:latin typeface="+mn-lt"/>
                <a:ea typeface="+mn-ea"/>
              </a:rPr>
              <a:t>race</a:t>
            </a:r>
          </a:p>
        </p:txBody>
      </p:sp>
      <p:sp>
        <p:nvSpPr>
          <p:cNvPr id="22" name="TextBox 21">
            <a:extLst>
              <a:ext uri="{FF2B5EF4-FFF2-40B4-BE49-F238E27FC236}">
                <a16:creationId xmlns:a16="http://schemas.microsoft.com/office/drawing/2014/main" id="{DBCC836E-2399-26EC-0415-7956D47CA5D4}"/>
              </a:ext>
            </a:extLst>
          </p:cNvPr>
          <p:cNvSpPr txBox="1"/>
          <p:nvPr/>
        </p:nvSpPr>
        <p:spPr>
          <a:xfrm>
            <a:off x="2434221" y="946804"/>
            <a:ext cx="4572000" cy="523220"/>
          </a:xfrm>
          <a:prstGeom prst="rect">
            <a:avLst/>
          </a:prstGeom>
          <a:noFill/>
        </p:spPr>
        <p:txBody>
          <a:bodyPr wrap="square">
            <a:spAutoFit/>
          </a:bodyPr>
          <a:lstStyle/>
          <a:p>
            <a:r>
              <a:rPr lang="en-US" sz="2800" b="0" dirty="0">
                <a:solidFill>
                  <a:srgbClr val="D9D9D9"/>
                </a:solidFill>
                <a:latin typeface="+mn-lt"/>
                <a:ea typeface="+mn-ea"/>
              </a:rPr>
              <a:t>Support for school vouchers</a:t>
            </a:r>
          </a:p>
        </p:txBody>
      </p:sp>
    </p:spTree>
    <p:extLst>
      <p:ext uri="{BB962C8B-B14F-4D97-AF65-F5344CB8AC3E}">
        <p14:creationId xmlns:p14="http://schemas.microsoft.com/office/powerpoint/2010/main" val="26192043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9B9957A-595D-4772-A47A-3DEE380A6E1B}"/>
              </a:ext>
            </a:extLst>
          </p:cNvPr>
          <p:cNvSpPr>
            <a:spLocks noGrp="1" noChangeArrowheads="1"/>
          </p:cNvSpPr>
          <p:nvPr>
            <p:ph type="title"/>
          </p:nvPr>
        </p:nvSpPr>
        <p:spPr>
          <a:xfrm>
            <a:off x="152400" y="152400"/>
            <a:ext cx="8610600" cy="457200"/>
          </a:xfrm>
        </p:spPr>
        <p:txBody>
          <a:bodyPr/>
          <a:lstStyle/>
          <a:p>
            <a:r>
              <a:rPr lang="en-US" altLang="en-US" dirty="0"/>
              <a:t>Manipulate layers and tables</a:t>
            </a:r>
          </a:p>
        </p:txBody>
      </p:sp>
      <p:sp>
        <p:nvSpPr>
          <p:cNvPr id="30723" name="Content Placeholder 2">
            <a:extLst>
              <a:ext uri="{FF2B5EF4-FFF2-40B4-BE49-F238E27FC236}">
                <a16:creationId xmlns:a16="http://schemas.microsoft.com/office/drawing/2014/main" id="{17304D22-AAB4-437E-A714-0566D3739537}"/>
              </a:ext>
            </a:extLst>
          </p:cNvPr>
          <p:cNvSpPr>
            <a:spLocks noGrp="1"/>
          </p:cNvSpPr>
          <p:nvPr>
            <p:ph idx="1"/>
          </p:nvPr>
        </p:nvSpPr>
        <p:spPr>
          <a:xfrm>
            <a:off x="2743200" y="914400"/>
            <a:ext cx="8686800" cy="5410200"/>
          </a:xfrm>
        </p:spPr>
        <p:txBody>
          <a:bodyPr>
            <a:normAutofit/>
          </a:bodyPr>
          <a:lstStyle/>
          <a:p>
            <a:pPr lvl="1"/>
            <a:endParaRPr lang="en-US" altLang="en-US" dirty="0"/>
          </a:p>
          <a:p>
            <a:pPr lvl="1"/>
            <a:endParaRPr lang="en-US" altLang="en-US" dirty="0"/>
          </a:p>
          <a:p>
            <a:pPr lvl="1"/>
            <a:r>
              <a:rPr lang="en-US" altLang="en-US" dirty="0" err="1"/>
              <a:t>moveLayer</a:t>
            </a:r>
            <a:r>
              <a:rPr lang="en-US" altLang="en-US" dirty="0"/>
              <a:t>--Relative to another layer's position</a:t>
            </a:r>
          </a:p>
          <a:p>
            <a:pPr lvl="1"/>
            <a:r>
              <a:rPr lang="en-US" altLang="en-US" dirty="0" err="1"/>
              <a:t>removeLayer</a:t>
            </a:r>
            <a:endParaRPr lang="en-US" altLang="en-US" dirty="0"/>
          </a:p>
          <a:p>
            <a:pPr lvl="1"/>
            <a:endParaRPr lang="en-US" altLang="en-US" dirty="0"/>
          </a:p>
          <a:p>
            <a:pPr lvl="1"/>
            <a:r>
              <a:rPr lang="en-US" altLang="en-US" dirty="0" err="1"/>
              <a:t>addLayer</a:t>
            </a:r>
            <a:r>
              <a:rPr lang="en-US" altLang="en-US" dirty="0"/>
              <a:t> --Position choices: AUTO_ARRANGE, TOP, or BOTTOM</a:t>
            </a:r>
          </a:p>
          <a:p>
            <a:pPr lvl="1"/>
            <a:r>
              <a:rPr lang="en-US" altLang="en-US" dirty="0" err="1"/>
              <a:t>insertLayer</a:t>
            </a:r>
            <a:r>
              <a:rPr lang="en-US" altLang="en-US" dirty="0"/>
              <a:t>--Relative to another layer's position</a:t>
            </a:r>
          </a:p>
          <a:p>
            <a:pPr lvl="1"/>
            <a:r>
              <a:rPr lang="en-US" altLang="en-US" dirty="0" err="1"/>
              <a:t>addLayerToGroup</a:t>
            </a:r>
            <a:endParaRPr lang="en-US" altLang="en-US" dirty="0"/>
          </a:p>
          <a:p>
            <a:pPr lvl="1"/>
            <a:endParaRPr lang="en-US" altLang="en-US" dirty="0"/>
          </a:p>
          <a:p>
            <a:pPr lvl="1"/>
            <a:endParaRPr lang="en-US" altLang="en-US" dirty="0"/>
          </a:p>
          <a:p>
            <a:pPr lvl="1"/>
            <a:r>
              <a:rPr lang="en-US" altLang="en-US" dirty="0" err="1"/>
              <a:t>addTable</a:t>
            </a:r>
            <a:endParaRPr lang="en-US" altLang="en-US" dirty="0"/>
          </a:p>
          <a:p>
            <a:pPr lvl="1"/>
            <a:r>
              <a:rPr lang="en-US" altLang="en-US" dirty="0" err="1"/>
              <a:t>addTableToGroup</a:t>
            </a:r>
            <a:endParaRPr lang="en-US" altLang="en-US" dirty="0"/>
          </a:p>
          <a:p>
            <a:pPr lvl="1"/>
            <a:endParaRPr lang="en-US" altLang="en-US" dirty="0"/>
          </a:p>
          <a:p>
            <a:pPr lvl="1"/>
            <a:endParaRPr lang="en-US" altLang="en-US" dirty="0"/>
          </a:p>
          <a:p>
            <a:pPr lvl="1"/>
            <a:r>
              <a:rPr lang="en-US" altLang="en-US" dirty="0" err="1"/>
              <a:t>addDataFromPath</a:t>
            </a:r>
            <a:r>
              <a:rPr lang="en-US" altLang="en-US" dirty="0"/>
              <a:t> (</a:t>
            </a:r>
            <a:r>
              <a:rPr lang="en-US" altLang="en-US" dirty="0" err="1"/>
              <a:t>data_path</a:t>
            </a:r>
            <a:r>
              <a:rPr lang="en-US" altLang="en-US" dirty="0"/>
              <a:t>)</a:t>
            </a:r>
          </a:p>
          <a:p>
            <a:pPr lvl="1"/>
            <a:r>
              <a:rPr lang="en-US" altLang="en-US" dirty="0" err="1"/>
              <a:t>addBasemap</a:t>
            </a:r>
            <a:r>
              <a:rPr lang="en-US" altLang="en-US" dirty="0"/>
              <a:t> (</a:t>
            </a:r>
            <a:r>
              <a:rPr lang="en-US" altLang="en-US" dirty="0" err="1"/>
              <a:t>basemap_name</a:t>
            </a:r>
            <a:r>
              <a:rPr lang="en-US" altLang="en-US" dirty="0"/>
              <a:t>)</a:t>
            </a:r>
          </a:p>
          <a:p>
            <a:pPr lvl="1"/>
            <a:endParaRPr lang="en-US" altLang="en-US" dirty="0"/>
          </a:p>
        </p:txBody>
      </p:sp>
      <p:sp>
        <p:nvSpPr>
          <p:cNvPr id="5" name="Slide Number Placeholder 4">
            <a:extLst>
              <a:ext uri="{FF2B5EF4-FFF2-40B4-BE49-F238E27FC236}">
                <a16:creationId xmlns:a16="http://schemas.microsoft.com/office/drawing/2014/main" id="{58C495B0-F3DC-4D9B-9BE5-54DA54E8743D}"/>
              </a:ext>
            </a:extLst>
          </p:cNvPr>
          <p:cNvSpPr>
            <a:spLocks noGrp="1"/>
          </p:cNvSpPr>
          <p:nvPr>
            <p:ph type="sldNum" sz="quarter" idx="12"/>
          </p:nvPr>
        </p:nvSpPr>
        <p:spPr/>
        <p:txBody>
          <a:bodyPr/>
          <a:lstStyle/>
          <a:p>
            <a:fld id="{D584E0A9-DCB8-4B8B-92A0-3B6B22500F69}" type="slidenum">
              <a:rPr lang="en-US" altLang="en-US" smtClean="0"/>
              <a:pPr/>
              <a:t>30</a:t>
            </a:fld>
            <a:endParaRPr lang="en-US" altLang="en-US" dirty="0"/>
          </a:p>
        </p:txBody>
      </p:sp>
      <p:cxnSp>
        <p:nvCxnSpPr>
          <p:cNvPr id="3" name="Straight Connector 2">
            <a:extLst>
              <a:ext uri="{FF2B5EF4-FFF2-40B4-BE49-F238E27FC236}">
                <a16:creationId xmlns:a16="http://schemas.microsoft.com/office/drawing/2014/main" id="{4B323C9E-E0B4-DBDB-0D54-B079E67A85EA}"/>
              </a:ext>
            </a:extLst>
          </p:cNvPr>
          <p:cNvCxnSpPr>
            <a:cxnSpLocks/>
          </p:cNvCxnSpPr>
          <p:nvPr/>
        </p:nvCxnSpPr>
        <p:spPr>
          <a:xfrm>
            <a:off x="2819400" y="1600200"/>
            <a:ext cx="0" cy="1828800"/>
          </a:xfrm>
          <a:prstGeom prst="line">
            <a:avLst/>
          </a:prstGeom>
          <a:ln>
            <a:solidFill>
              <a:srgbClr val="B2B062"/>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D1D9E134-E653-D3A5-A3EE-502EDB6A1272}"/>
              </a:ext>
            </a:extLst>
          </p:cNvPr>
          <p:cNvSpPr txBox="1"/>
          <p:nvPr/>
        </p:nvSpPr>
        <p:spPr>
          <a:xfrm>
            <a:off x="653143" y="1905000"/>
            <a:ext cx="1722119" cy="923330"/>
          </a:xfrm>
          <a:prstGeom prst="rect">
            <a:avLst/>
          </a:prstGeom>
          <a:noFill/>
        </p:spPr>
        <p:txBody>
          <a:bodyPr wrap="square" rtlCol="0">
            <a:spAutoFit/>
          </a:bodyPr>
          <a:lstStyle/>
          <a:p>
            <a:r>
              <a:rPr lang="en-US" b="0" dirty="0">
                <a:solidFill>
                  <a:srgbClr val="B2B062"/>
                </a:solidFill>
              </a:rPr>
              <a:t>Operate on Layer objects or </a:t>
            </a:r>
            <a:r>
              <a:rPr lang="en-US" b="0" dirty="0" err="1">
                <a:solidFill>
                  <a:srgbClr val="B2B062"/>
                </a:solidFill>
              </a:rPr>
              <a:t>LayerFile</a:t>
            </a:r>
            <a:endParaRPr lang="en-US" b="0" dirty="0">
              <a:solidFill>
                <a:srgbClr val="B2B062"/>
              </a:solidFill>
            </a:endParaRPr>
          </a:p>
        </p:txBody>
      </p:sp>
      <p:cxnSp>
        <p:nvCxnSpPr>
          <p:cNvPr id="7" name="Straight Connector 6">
            <a:extLst>
              <a:ext uri="{FF2B5EF4-FFF2-40B4-BE49-F238E27FC236}">
                <a16:creationId xmlns:a16="http://schemas.microsoft.com/office/drawing/2014/main" id="{9355C819-D48C-C21C-5337-3D17C5B43B2F}"/>
              </a:ext>
            </a:extLst>
          </p:cNvPr>
          <p:cNvCxnSpPr>
            <a:cxnSpLocks/>
          </p:cNvCxnSpPr>
          <p:nvPr/>
        </p:nvCxnSpPr>
        <p:spPr>
          <a:xfrm>
            <a:off x="2819400" y="3984170"/>
            <a:ext cx="0" cy="457200"/>
          </a:xfrm>
          <a:prstGeom prst="line">
            <a:avLst/>
          </a:prstGeom>
          <a:ln>
            <a:solidFill>
              <a:srgbClr val="996600"/>
            </a:solidFill>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DE80FE65-E0A7-732B-63A6-19147B782A18}"/>
              </a:ext>
            </a:extLst>
          </p:cNvPr>
          <p:cNvSpPr txBox="1"/>
          <p:nvPr/>
        </p:nvSpPr>
        <p:spPr>
          <a:xfrm>
            <a:off x="653143" y="3867834"/>
            <a:ext cx="1722119" cy="646331"/>
          </a:xfrm>
          <a:prstGeom prst="rect">
            <a:avLst/>
          </a:prstGeom>
          <a:noFill/>
        </p:spPr>
        <p:txBody>
          <a:bodyPr wrap="square" rtlCol="0">
            <a:spAutoFit/>
          </a:bodyPr>
          <a:lstStyle/>
          <a:p>
            <a:r>
              <a:rPr lang="en-US" b="0" dirty="0">
                <a:solidFill>
                  <a:srgbClr val="996600"/>
                </a:solidFill>
              </a:rPr>
              <a:t>Operate on Table objects</a:t>
            </a:r>
          </a:p>
        </p:txBody>
      </p:sp>
      <p:cxnSp>
        <p:nvCxnSpPr>
          <p:cNvPr id="10" name="Straight Connector 9">
            <a:extLst>
              <a:ext uri="{FF2B5EF4-FFF2-40B4-BE49-F238E27FC236}">
                <a16:creationId xmlns:a16="http://schemas.microsoft.com/office/drawing/2014/main" id="{E00EF9D1-235F-13CE-53B0-A0C2933C084E}"/>
              </a:ext>
            </a:extLst>
          </p:cNvPr>
          <p:cNvCxnSpPr>
            <a:cxnSpLocks/>
          </p:cNvCxnSpPr>
          <p:nvPr/>
        </p:nvCxnSpPr>
        <p:spPr>
          <a:xfrm>
            <a:off x="2819400" y="5185951"/>
            <a:ext cx="0" cy="457200"/>
          </a:xfrm>
          <a:prstGeom prst="line">
            <a:avLst/>
          </a:prstGeom>
          <a:ln>
            <a:solidFill>
              <a:schemeClr val="accent2">
                <a:lumMod val="50000"/>
              </a:schemeClr>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CFBB6E49-E30A-05FC-7032-C48EDA98B45F}"/>
              </a:ext>
            </a:extLst>
          </p:cNvPr>
          <p:cNvSpPr txBox="1"/>
          <p:nvPr/>
        </p:nvSpPr>
        <p:spPr>
          <a:xfrm>
            <a:off x="653143" y="5068669"/>
            <a:ext cx="1722119" cy="646331"/>
          </a:xfrm>
          <a:prstGeom prst="rect">
            <a:avLst/>
          </a:prstGeom>
          <a:noFill/>
        </p:spPr>
        <p:txBody>
          <a:bodyPr wrap="square" rtlCol="0">
            <a:spAutoFit/>
          </a:bodyPr>
          <a:lstStyle/>
          <a:p>
            <a:r>
              <a:rPr lang="en-US" b="0" dirty="0">
                <a:solidFill>
                  <a:schemeClr val="accent2">
                    <a:lumMod val="50000"/>
                  </a:schemeClr>
                </a:solidFill>
              </a:rPr>
              <a:t>No objects needed</a:t>
            </a:r>
          </a:p>
        </p:txBody>
      </p:sp>
    </p:spTree>
    <p:extLst>
      <p:ext uri="{BB962C8B-B14F-4D97-AF65-F5344CB8AC3E}">
        <p14:creationId xmlns:p14="http://schemas.microsoft.com/office/powerpoint/2010/main" val="1358178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data from path example 1</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a:bodyPr>
          <a:lstStyle/>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objects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Add </a:t>
            </a:r>
            <a:r>
              <a:rPr lang="en-US" dirty="0">
                <a:solidFill>
                  <a:srgbClr val="6A9955"/>
                </a:solidFill>
                <a:latin typeface="Consolas" panose="020B0609020204030204" pitchFamily="49" charset="0"/>
              </a:rPr>
              <a:t>data from a path</a:t>
            </a:r>
            <a:r>
              <a:rPr lang="en-US" b="0" dirty="0">
                <a:solidFill>
                  <a:srgbClr val="6A9955"/>
                </a:solidFill>
                <a:effectLst/>
                <a:latin typeface="Consolas" panose="020B0609020204030204" pitchFamily="49" charset="0"/>
              </a:rPr>
              <a:t>.</a:t>
            </a:r>
            <a:endParaRPr lang="en-US" dirty="0"/>
          </a:p>
          <a:p>
            <a:r>
              <a:rPr lang="en-US" dirty="0"/>
              <a:t>schools = </a:t>
            </a:r>
            <a:r>
              <a:rPr lang="en-US" b="0" dirty="0">
                <a:solidFill>
                  <a:srgbClr val="CE9178"/>
                </a:solidFill>
                <a:effectLst/>
                <a:latin typeface="Consolas" panose="020B0609020204030204" pitchFamily="49" charset="0"/>
              </a:rPr>
              <a:t>"C:/data/Schools.shp"</a:t>
            </a:r>
            <a:endParaRPr lang="en-US" dirty="0"/>
          </a:p>
          <a:p>
            <a:r>
              <a:rPr lang="en-US" dirty="0" err="1"/>
              <a:t>myMap.addDataFromPath</a:t>
            </a:r>
            <a:r>
              <a:rPr lang="en-US" dirty="0"/>
              <a:t>(schools)</a:t>
            </a:r>
          </a:p>
          <a:p>
            <a:endParaRPr lang="en-US" dirty="0"/>
          </a:p>
          <a:p>
            <a:endParaRPr lang="en-US" dirty="0"/>
          </a:p>
          <a:p>
            <a:endParaRPr lang="en-US" dirty="0"/>
          </a:p>
          <a:p>
            <a:r>
              <a:rPr lang="en-US" b="0" dirty="0">
                <a:solidFill>
                  <a:srgbClr val="6A9955"/>
                </a:solidFill>
                <a:effectLst/>
                <a:latin typeface="Consolas" panose="020B0609020204030204" pitchFamily="49" charset="0"/>
              </a:rPr>
              <a:t># Does not use the arcpy environment workspace setting.</a:t>
            </a:r>
            <a:endParaRPr lang="en-US" dirty="0"/>
          </a:p>
          <a:p>
            <a:r>
              <a:rPr lang="en-US" dirty="0" err="1"/>
              <a:t>arcpy.env.workspace</a:t>
            </a:r>
            <a:r>
              <a:rPr lang="en-US" dirty="0"/>
              <a:t> = </a:t>
            </a:r>
            <a:r>
              <a:rPr lang="en-US" b="0" dirty="0">
                <a:solidFill>
                  <a:srgbClr val="CE9178"/>
                </a:solidFill>
                <a:effectLst/>
                <a:latin typeface="Consolas" panose="020B0609020204030204" pitchFamily="49" charset="0"/>
              </a:rPr>
              <a:t>"C:/data/</a:t>
            </a:r>
            <a:endParaRPr lang="en-US" dirty="0"/>
          </a:p>
          <a:p>
            <a:r>
              <a:rPr lang="en-US" dirty="0" err="1"/>
              <a:t>myMap.addDataFromPath</a:t>
            </a:r>
            <a:r>
              <a:rPr lang="en-US" dirty="0"/>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Schools.shp</a:t>
            </a:r>
            <a:r>
              <a:rPr lang="en-US" b="0" dirty="0">
                <a:solidFill>
                  <a:srgbClr val="CE9178"/>
                </a:solidFill>
                <a:effectLst/>
                <a:latin typeface="Consolas" panose="020B0609020204030204" pitchFamily="49" charset="0"/>
              </a:rPr>
              <a:t>"</a:t>
            </a:r>
            <a:r>
              <a:rPr lang="en-US" dirty="0"/>
              <a:t>)</a:t>
            </a:r>
          </a:p>
          <a:p>
            <a:r>
              <a:rPr lang="en-US" dirty="0" err="1">
                <a:solidFill>
                  <a:srgbClr val="FF0066"/>
                </a:solidFill>
              </a:rPr>
              <a:t>RuntimeError</a:t>
            </a:r>
            <a:r>
              <a:rPr lang="en-US" dirty="0">
                <a:solidFill>
                  <a:srgbClr val="FF0066"/>
                </a:solidFill>
              </a:rPr>
              <a:t>    Traceback (most recent call last)...</a:t>
            </a:r>
          </a:p>
          <a:p>
            <a:endParaRPr lang="en-US" dirty="0"/>
          </a:p>
          <a:p>
            <a:endParaRPr lang="en-US" dirty="0"/>
          </a:p>
          <a:p>
            <a:endParaRPr lang="en-US" dirty="0"/>
          </a:p>
        </p:txBody>
      </p:sp>
      <p:pic>
        <p:nvPicPr>
          <p:cNvPr id="6" name="Graphic 5" descr="Warning outline">
            <a:extLst>
              <a:ext uri="{FF2B5EF4-FFF2-40B4-BE49-F238E27FC236}">
                <a16:creationId xmlns:a16="http://schemas.microsoft.com/office/drawing/2014/main" id="{05248088-5321-1C34-54BD-3721B6237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705600" y="4800600"/>
            <a:ext cx="533400" cy="533400"/>
          </a:xfrm>
          <a:prstGeom prst="rect">
            <a:avLst/>
          </a:prstGeom>
        </p:spPr>
      </p:pic>
    </p:spTree>
    <p:extLst>
      <p:ext uri="{BB962C8B-B14F-4D97-AF65-F5344CB8AC3E}">
        <p14:creationId xmlns:p14="http://schemas.microsoft.com/office/powerpoint/2010/main" val="4270802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10" end="1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 data from path example 2</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fontScale="92500" lnSpcReduction="10000"/>
          </a:bodyPr>
          <a:lstStyle/>
          <a:p>
            <a:r>
              <a:rPr lang="en-US" b="0" dirty="0">
                <a:solidFill>
                  <a:srgbClr val="6A9955"/>
                </a:solidFill>
                <a:effectLst/>
                <a:latin typeface="Consolas" panose="020B0609020204030204" pitchFamily="49" charset="0"/>
              </a:rPr>
              <a:t># Code to get th</a:t>
            </a:r>
            <a:r>
              <a:rPr lang="en-US" dirty="0">
                <a:solidFill>
                  <a:srgbClr val="6A9955"/>
                </a:solidFill>
                <a:latin typeface="Consolas" panose="020B0609020204030204" pitchFamily="49" charset="0"/>
              </a:rPr>
              <a:t>e ArcGIS Project and Map objects goes here</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endParaRPr lang="en-US" dirty="0">
              <a:solidFill>
                <a:srgbClr val="FF0066"/>
              </a:solidFill>
            </a:endParaRPr>
          </a:p>
          <a:p>
            <a:r>
              <a:rPr lang="en-US" dirty="0">
                <a:solidFill>
                  <a:srgbClr val="6A9955"/>
                </a:solidFill>
                <a:latin typeface="Consolas" panose="020B0609020204030204" pitchFamily="49" charset="0"/>
              </a:rPr>
              <a:t># Add </a:t>
            </a:r>
            <a:r>
              <a:rPr lang="en-US" dirty="0" err="1">
                <a:solidFill>
                  <a:srgbClr val="6A9955"/>
                </a:solidFill>
                <a:latin typeface="Consolas" panose="020B0609020204030204" pitchFamily="49" charset="0"/>
              </a:rPr>
              <a:t>rasters</a:t>
            </a:r>
            <a:r>
              <a:rPr lang="en-US" dirty="0">
                <a:solidFill>
                  <a:srgbClr val="6A9955"/>
                </a:solidFill>
                <a:latin typeface="Consolas" panose="020B0609020204030204" pitchFamily="49" charset="0"/>
              </a:rPr>
              <a:t> from a directory.</a:t>
            </a:r>
            <a:endParaRPr lang="en-US" dirty="0"/>
          </a:p>
          <a:p>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 sys.argv[</a:t>
            </a:r>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a:t>
            </a:r>
          </a:p>
          <a:p>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arcpy.ListRasters</a:t>
            </a:r>
            <a:r>
              <a:rPr lang="en-US" dirty="0">
                <a:solidFill>
                  <a:srgbClr val="D4D4D4"/>
                </a:solidFill>
                <a:latin typeface="Consolas" panose="020B0609020204030204" pitchFamily="49" charset="0"/>
              </a:rPr>
              <a:t>() </a:t>
            </a:r>
          </a:p>
          <a:p>
            <a:r>
              <a:rPr lang="en-US" dirty="0">
                <a:solidFill>
                  <a:srgbClr val="569CD6"/>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 </a:t>
            </a:r>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a:t>
            </a:r>
            <a:br>
              <a:rPr lang="en-US" dirty="0">
                <a:solidFill>
                  <a:srgbClr val="D4D4D4"/>
                </a:solidFill>
                <a:latin typeface="Consolas" panose="020B0609020204030204" pitchFamily="49" charset="0"/>
              </a:rPr>
            </a:b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rastFullPath</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os.path.join</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myMap.addDataFromPath</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rastFullPath</a:t>
            </a:r>
            <a:r>
              <a:rPr lang="en-US" dirty="0">
                <a:solidFill>
                  <a:srgbClr val="D4D4D4"/>
                </a:solidFill>
                <a:latin typeface="Consolas" panose="020B0609020204030204" pitchFamily="49" charset="0"/>
              </a:rPr>
              <a:t>)</a:t>
            </a:r>
          </a:p>
          <a:p>
            <a:endParaRPr lang="en-US" dirty="0">
              <a:solidFill>
                <a:srgbClr val="FF0066"/>
              </a:solidFill>
            </a:endParaRPr>
          </a:p>
          <a:p>
            <a:endParaRPr lang="en-US" dirty="0">
              <a:solidFill>
                <a:srgbClr val="FF0066"/>
              </a:solidFill>
            </a:endParaRPr>
          </a:p>
          <a:p>
            <a:r>
              <a:rPr lang="en-US" b="0" dirty="0">
                <a:solidFill>
                  <a:srgbClr val="6A9955"/>
                </a:solidFill>
                <a:effectLst/>
                <a:latin typeface="Consolas" panose="020B0609020204030204" pitchFamily="49" charset="0"/>
              </a:rPr>
              <a:t># Add </a:t>
            </a:r>
            <a:r>
              <a:rPr lang="en-US" b="0" dirty="0" err="1">
                <a:solidFill>
                  <a:srgbClr val="6A9955"/>
                </a:solidFill>
                <a:effectLst/>
                <a:latin typeface="Consolas" panose="020B0609020204030204" pitchFamily="49" charset="0"/>
              </a:rPr>
              <a:t>rasters</a:t>
            </a:r>
            <a:r>
              <a:rPr lang="en-US" b="0" dirty="0">
                <a:solidFill>
                  <a:srgbClr val="6A9955"/>
                </a:solidFill>
                <a:effectLst/>
                <a:latin typeface="Consolas" panose="020B0609020204030204" pitchFamily="49" charset="0"/>
              </a:rPr>
              <a:t> from a directory (Don't use this code!).</a:t>
            </a:r>
            <a:endParaRPr lang="en-US" dirty="0"/>
          </a:p>
          <a:p>
            <a:r>
              <a:rPr lang="en-US" dirty="0" err="1">
                <a:solidFill>
                  <a:srgbClr val="D4D4D4"/>
                </a:solidFill>
                <a:latin typeface="Consolas" panose="020B0609020204030204" pitchFamily="49" charset="0"/>
              </a:rPr>
              <a:t>arcpy.env.workspace</a:t>
            </a:r>
            <a:r>
              <a:rPr lang="en-US" dirty="0">
                <a:solidFill>
                  <a:srgbClr val="D4D4D4"/>
                </a:solidFill>
                <a:latin typeface="Consolas" panose="020B0609020204030204" pitchFamily="49" charset="0"/>
              </a:rPr>
              <a:t> = sys.argv[</a:t>
            </a:r>
            <a:r>
              <a:rPr lang="en-US" dirty="0">
                <a:solidFill>
                  <a:srgbClr val="B5CEA8"/>
                </a:solidFill>
                <a:latin typeface="Consolas" panose="020B0609020204030204" pitchFamily="49" charset="0"/>
              </a:rPr>
              <a:t>1</a:t>
            </a:r>
            <a:r>
              <a:rPr lang="en-US" dirty="0">
                <a:solidFill>
                  <a:srgbClr val="D4D4D4"/>
                </a:solidFill>
                <a:latin typeface="Consolas" panose="020B0609020204030204" pitchFamily="49" charset="0"/>
              </a:rPr>
              <a:t>] </a:t>
            </a:r>
          </a:p>
          <a:p>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arcpy.ListRasters</a:t>
            </a:r>
            <a:r>
              <a:rPr lang="en-US" dirty="0">
                <a:solidFill>
                  <a:srgbClr val="D4D4D4"/>
                </a:solidFill>
                <a:latin typeface="Consolas" panose="020B0609020204030204" pitchFamily="49" charset="0"/>
              </a:rPr>
              <a:t>() </a:t>
            </a:r>
          </a:p>
          <a:p>
            <a:r>
              <a:rPr lang="en-US" dirty="0">
                <a:solidFill>
                  <a:srgbClr val="569CD6"/>
                </a:solidFill>
                <a:latin typeface="Consolas" panose="020B0609020204030204" pitchFamily="49" charset="0"/>
              </a:rPr>
              <a:t>for</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rasts</a:t>
            </a:r>
            <a:r>
              <a:rPr lang="en-US" dirty="0">
                <a:solidFill>
                  <a:srgbClr val="D4D4D4"/>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myMap.addDataFromPath</a:t>
            </a:r>
            <a:r>
              <a:rPr lang="en-US" dirty="0">
                <a:solidFill>
                  <a:srgbClr val="D4D4D4"/>
                </a:solidFill>
                <a:latin typeface="Consolas" panose="020B0609020204030204" pitchFamily="49" charset="0"/>
              </a:rPr>
              <a:t>(</a:t>
            </a:r>
            <a:r>
              <a:rPr lang="en-US" dirty="0" err="1">
                <a:solidFill>
                  <a:srgbClr val="D4D4D4"/>
                </a:solidFill>
                <a:latin typeface="Consolas" panose="020B0609020204030204" pitchFamily="49" charset="0"/>
              </a:rPr>
              <a:t>rast</a:t>
            </a:r>
            <a:r>
              <a:rPr lang="en-US" dirty="0">
                <a:solidFill>
                  <a:srgbClr val="D4D4D4"/>
                </a:solidFill>
                <a:latin typeface="Consolas" panose="020B0609020204030204" pitchFamily="49" charset="0"/>
              </a:rPr>
              <a:t>)</a:t>
            </a:r>
          </a:p>
          <a:p>
            <a:r>
              <a:rPr lang="en-US" dirty="0" err="1">
                <a:solidFill>
                  <a:srgbClr val="FF0066"/>
                </a:solidFill>
              </a:rPr>
              <a:t>RuntimeError</a:t>
            </a:r>
            <a:r>
              <a:rPr lang="en-US" dirty="0">
                <a:solidFill>
                  <a:srgbClr val="FF0066"/>
                </a:solidFill>
              </a:rPr>
              <a:t>    Traceback (most recent call last)...</a:t>
            </a:r>
          </a:p>
          <a:p>
            <a:endParaRPr lang="en-US" dirty="0"/>
          </a:p>
          <a:p>
            <a:endParaRPr lang="en-US" dirty="0"/>
          </a:p>
          <a:p>
            <a:endParaRPr lang="en-US" dirty="0"/>
          </a:p>
        </p:txBody>
      </p:sp>
      <p:pic>
        <p:nvPicPr>
          <p:cNvPr id="6" name="Graphic 5" descr="Warning outline">
            <a:extLst>
              <a:ext uri="{FF2B5EF4-FFF2-40B4-BE49-F238E27FC236}">
                <a16:creationId xmlns:a16="http://schemas.microsoft.com/office/drawing/2014/main" id="{05248088-5321-1C34-54BD-3721B623729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53200" y="4648200"/>
            <a:ext cx="914400" cy="914400"/>
          </a:xfrm>
          <a:prstGeom prst="rect">
            <a:avLst/>
          </a:prstGeom>
        </p:spPr>
      </p:pic>
    </p:spTree>
    <p:extLst>
      <p:ext uri="{BB962C8B-B14F-4D97-AF65-F5344CB8AC3E}">
        <p14:creationId xmlns:p14="http://schemas.microsoft.com/office/powerpoint/2010/main" val="21342505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89B9957A-595D-4772-A47A-3DEE380A6E1B}"/>
              </a:ext>
            </a:extLst>
          </p:cNvPr>
          <p:cNvSpPr>
            <a:spLocks noGrp="1" noChangeArrowheads="1"/>
          </p:cNvSpPr>
          <p:nvPr>
            <p:ph type="title"/>
          </p:nvPr>
        </p:nvSpPr>
        <p:spPr>
          <a:xfrm>
            <a:off x="152400" y="152400"/>
            <a:ext cx="8610600" cy="457200"/>
          </a:xfrm>
        </p:spPr>
        <p:txBody>
          <a:bodyPr/>
          <a:lstStyle/>
          <a:p>
            <a:r>
              <a:rPr lang="en-US" altLang="en-US" dirty="0"/>
              <a:t>Move | Remove | Add Layers</a:t>
            </a:r>
          </a:p>
        </p:txBody>
      </p:sp>
      <p:sp>
        <p:nvSpPr>
          <p:cNvPr id="30723" name="Content Placeholder 2">
            <a:extLst>
              <a:ext uri="{FF2B5EF4-FFF2-40B4-BE49-F238E27FC236}">
                <a16:creationId xmlns:a16="http://schemas.microsoft.com/office/drawing/2014/main" id="{17304D22-AAB4-437E-A714-0566D3739537}"/>
              </a:ext>
            </a:extLst>
          </p:cNvPr>
          <p:cNvSpPr>
            <a:spLocks noGrp="1"/>
          </p:cNvSpPr>
          <p:nvPr>
            <p:ph idx="1"/>
          </p:nvPr>
        </p:nvSpPr>
        <p:spPr/>
        <p:txBody>
          <a:bodyPr/>
          <a:lstStyle/>
          <a:p>
            <a:r>
              <a:rPr lang="en-US" altLang="en-US" dirty="0"/>
              <a:t>Instantiate </a:t>
            </a:r>
            <a:r>
              <a:rPr lang="en-US" altLang="en-US" dirty="0" err="1"/>
              <a:t>ArcGISProject</a:t>
            </a:r>
            <a:r>
              <a:rPr lang="en-US" altLang="en-US" dirty="0"/>
              <a:t> and Map objects, then you can…</a:t>
            </a:r>
          </a:p>
          <a:p>
            <a:endParaRPr lang="en-US" altLang="en-US" dirty="0"/>
          </a:p>
          <a:p>
            <a:r>
              <a:rPr lang="en-US" altLang="en-US" dirty="0">
                <a:solidFill>
                  <a:schemeClr val="accent4">
                    <a:lumMod val="60000"/>
                    <a:lumOff val="40000"/>
                  </a:schemeClr>
                </a:solidFill>
              </a:rPr>
              <a:t>Move</a:t>
            </a:r>
            <a:r>
              <a:rPr lang="en-US" altLang="en-US" dirty="0"/>
              <a:t> a layer’s position in the table of contents of a map, </a:t>
            </a:r>
          </a:p>
          <a:p>
            <a:endParaRPr lang="en-US" altLang="en-US" dirty="0"/>
          </a:p>
          <a:p>
            <a:r>
              <a:rPr lang="en-US" altLang="en-US" dirty="0">
                <a:solidFill>
                  <a:schemeClr val="accent4">
                    <a:lumMod val="60000"/>
                    <a:lumOff val="40000"/>
                  </a:schemeClr>
                </a:solidFill>
              </a:rPr>
              <a:t>Remove</a:t>
            </a:r>
            <a:r>
              <a:rPr lang="en-US" altLang="en-US" dirty="0"/>
              <a:t> a layer from a map</a:t>
            </a:r>
          </a:p>
          <a:p>
            <a:endParaRPr lang="en-US" altLang="en-US" dirty="0"/>
          </a:p>
          <a:p>
            <a:r>
              <a:rPr lang="en-US" altLang="en-US" dirty="0">
                <a:solidFill>
                  <a:schemeClr val="accent4">
                    <a:lumMod val="60000"/>
                    <a:lumOff val="40000"/>
                  </a:schemeClr>
                </a:solidFill>
              </a:rPr>
              <a:t>Add </a:t>
            </a:r>
            <a:r>
              <a:rPr lang="en-US" altLang="en-US" dirty="0"/>
              <a:t>layers to a map.</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289A0F-D583-ABB5-C532-06162A319B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64AAE0F-057C-F2DC-2BDB-E87D18AD8B3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8417612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Layer objects</a:t>
            </a:r>
          </a:p>
        </p:txBody>
      </p:sp>
    </p:spTree>
    <p:extLst>
      <p:ext uri="{BB962C8B-B14F-4D97-AF65-F5344CB8AC3E}">
        <p14:creationId xmlns:p14="http://schemas.microsoft.com/office/powerpoint/2010/main" val="3873826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80B022F-E49F-3BA6-02AF-B8A01C3AE829}"/>
              </a:ext>
            </a:extLst>
          </p:cNvPr>
          <p:cNvPicPr>
            <a:picLocks noChangeAspect="1"/>
          </p:cNvPicPr>
          <p:nvPr/>
        </p:nvPicPr>
        <p:blipFill>
          <a:blip r:embed="rId2"/>
          <a:stretch>
            <a:fillRect/>
          </a:stretch>
        </p:blipFill>
        <p:spPr>
          <a:xfrm>
            <a:off x="5715000" y="2209800"/>
            <a:ext cx="3387396" cy="2590800"/>
          </a:xfrm>
          <a:prstGeom prst="rect">
            <a:avLst/>
          </a:prstGeom>
        </p:spPr>
      </p:pic>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Listing layer objects</a:t>
            </a:r>
          </a:p>
        </p:txBody>
      </p:sp>
      <p:sp>
        <p:nvSpPr>
          <p:cNvPr id="6" name="TextBox 5">
            <a:extLst>
              <a:ext uri="{FF2B5EF4-FFF2-40B4-BE49-F238E27FC236}">
                <a16:creationId xmlns:a16="http://schemas.microsoft.com/office/drawing/2014/main" id="{6550EAD8-B62D-444C-252F-CC2A93147419}"/>
              </a:ext>
            </a:extLst>
          </p:cNvPr>
          <p:cNvSpPr txBox="1"/>
          <p:nvPr/>
        </p:nvSpPr>
        <p:spPr>
          <a:xfrm>
            <a:off x="457200" y="1219200"/>
            <a:ext cx="6232358" cy="3970318"/>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a list of Layer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Layer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p:txBody>
      </p:sp>
      <p:cxnSp>
        <p:nvCxnSpPr>
          <p:cNvPr id="4" name="Straight Arrow Connector 3">
            <a:extLst>
              <a:ext uri="{FF2B5EF4-FFF2-40B4-BE49-F238E27FC236}">
                <a16:creationId xmlns:a16="http://schemas.microsoft.com/office/drawing/2014/main" id="{622DCB31-AEC8-7C92-2A8B-762BADA90DE1}"/>
              </a:ext>
            </a:extLst>
          </p:cNvPr>
          <p:cNvCxnSpPr>
            <a:cxnSpLocks/>
          </p:cNvCxnSpPr>
          <p:nvPr/>
        </p:nvCxnSpPr>
        <p:spPr>
          <a:xfrm flipH="1">
            <a:off x="4086497" y="4191000"/>
            <a:ext cx="838200" cy="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38814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4CFA20-6DA3-5748-1355-B81BB8B136A9}"/>
              </a:ext>
            </a:extLst>
          </p:cNvPr>
          <p:cNvSpPr>
            <a:spLocks noGrp="1"/>
          </p:cNvSpPr>
          <p:nvPr>
            <p:ph type="title"/>
          </p:nvPr>
        </p:nvSpPr>
        <p:spPr/>
        <p:txBody>
          <a:bodyPr/>
          <a:lstStyle/>
          <a:p>
            <a:r>
              <a:rPr lang="en-US" dirty="0"/>
              <a:t>Adding and removing layers</a:t>
            </a:r>
          </a:p>
        </p:txBody>
      </p:sp>
      <p:sp>
        <p:nvSpPr>
          <p:cNvPr id="3" name="Content Placeholder 2">
            <a:extLst>
              <a:ext uri="{FF2B5EF4-FFF2-40B4-BE49-F238E27FC236}">
                <a16:creationId xmlns:a16="http://schemas.microsoft.com/office/drawing/2014/main" id="{C79D1314-5D23-405A-2EC8-7B7EA5687DA6}"/>
              </a:ext>
            </a:extLst>
          </p:cNvPr>
          <p:cNvSpPr>
            <a:spLocks noGrp="1"/>
          </p:cNvSpPr>
          <p:nvPr>
            <p:ph idx="1"/>
          </p:nvPr>
        </p:nvSpPr>
        <p:spPr>
          <a:xfrm>
            <a:off x="152400" y="914400"/>
            <a:ext cx="8915400" cy="5410200"/>
          </a:xfrm>
        </p:spPr>
        <p:txBody>
          <a:bodyPr>
            <a:normAutofit lnSpcReduction="10000"/>
          </a:bodyPr>
          <a:lstStyle/>
          <a:p>
            <a:r>
              <a:rPr lang="en-US" b="0" dirty="0">
                <a:solidFill>
                  <a:srgbClr val="6A9955"/>
                </a:solidFill>
                <a:effectLst/>
                <a:latin typeface="Consolas" panose="020B0609020204030204" pitchFamily="49" charset="0"/>
              </a:rPr>
              <a:t># </a:t>
            </a:r>
            <a:r>
              <a:rPr lang="en-US" dirty="0">
                <a:solidFill>
                  <a:srgbClr val="6A9955"/>
                </a:solidFill>
                <a:latin typeface="Consolas" panose="020B0609020204030204" pitchFamily="49" charset="0"/>
              </a:rPr>
              <a:t>G</a:t>
            </a:r>
            <a:r>
              <a:rPr lang="en-US" b="0" dirty="0">
                <a:solidFill>
                  <a:srgbClr val="6A9955"/>
                </a:solidFill>
                <a:effectLst/>
                <a:latin typeface="Consolas" panose="020B0609020204030204" pitchFamily="49" charset="0"/>
              </a:rPr>
              <a:t>et th</a:t>
            </a:r>
            <a:r>
              <a:rPr lang="en-US" dirty="0">
                <a:solidFill>
                  <a:srgbClr val="6A9955"/>
                </a:solidFill>
                <a:latin typeface="Consolas" panose="020B0609020204030204" pitchFamily="49" charset="0"/>
              </a:rPr>
              <a:t>e ArcGIS Project and Map objects.</a:t>
            </a:r>
            <a:endParaRPr lang="en-US" dirty="0"/>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dirty="0">
                <a:solidFill>
                  <a:srgbClr val="D4D4D4"/>
                </a:solidFill>
                <a:latin typeface="Consolas" panose="020B0609020204030204" pitchFamily="49" charset="0"/>
              </a:rPr>
              <a:t>map1 = </a:t>
            </a:r>
            <a:r>
              <a:rPr lang="en-US" dirty="0" err="1">
                <a:solidFill>
                  <a:srgbClr val="D4D4D4"/>
                </a:solidFill>
                <a:latin typeface="Consolas" panose="020B0609020204030204" pitchFamily="49" charset="0"/>
              </a:rPr>
              <a:t>aprx.listMaps</a:t>
            </a:r>
            <a:r>
              <a:rPr lang="en-US" dirty="0">
                <a:solidFill>
                  <a:srgbClr val="D4D4D4"/>
                </a:solidFill>
                <a:latin typeface="Consolas" panose="020B0609020204030204" pitchFamily="49" charset="0"/>
              </a:rPr>
              <a:t>()[</a:t>
            </a:r>
            <a:r>
              <a:rPr lang="en-US" kern="1200" dirty="0">
                <a:solidFill>
                  <a:srgbClr val="B5CEA8"/>
                </a:solidFill>
                <a:effectLst/>
                <a:latin typeface="Consolas" panose="020B0609020204030204" pitchFamily="49" charset="0"/>
                <a:ea typeface="+mn-ea"/>
                <a:cs typeface="+mn-cs"/>
              </a:rPr>
              <a:t>0</a:t>
            </a:r>
            <a:r>
              <a:rPr lang="en-US" dirty="0">
                <a:latin typeface="Consolas" panose="020B0609020204030204" pitchFamily="49" charset="0"/>
              </a:rPr>
              <a:t>]</a:t>
            </a:r>
            <a:endParaRPr lang="en-US" dirty="0"/>
          </a:p>
          <a:p>
            <a:r>
              <a:rPr lang="en-US" dirty="0">
                <a:solidFill>
                  <a:srgbClr val="D4D4D4"/>
                </a:solidFill>
                <a:latin typeface="Consolas" panose="020B0609020204030204" pitchFamily="49" charset="0"/>
              </a:rPr>
              <a:t>map2 = </a:t>
            </a:r>
            <a:r>
              <a:rPr lang="en-US" dirty="0" err="1">
                <a:solidFill>
                  <a:srgbClr val="D4D4D4"/>
                </a:solidFill>
                <a:latin typeface="Consolas" panose="020B0609020204030204" pitchFamily="49" charset="0"/>
              </a:rPr>
              <a:t>aprx.listMaps</a:t>
            </a:r>
            <a:r>
              <a:rPr lang="en-US" dirty="0">
                <a:solidFill>
                  <a:srgbClr val="D4D4D4"/>
                </a:solidFill>
                <a:latin typeface="Consolas" panose="020B0609020204030204" pitchFamily="49" charset="0"/>
              </a:rPr>
              <a:t>()[</a:t>
            </a:r>
            <a:r>
              <a:rPr lang="en-US" kern="1200" dirty="0">
                <a:solidFill>
                  <a:srgbClr val="B5CEA8"/>
                </a:solidFill>
                <a:effectLst/>
                <a:latin typeface="Consolas" panose="020B0609020204030204" pitchFamily="49" charset="0"/>
              </a:rPr>
              <a:t>1</a:t>
            </a:r>
            <a:r>
              <a:rPr lang="en-US" dirty="0">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Add all 'park' layers in map1 to map2.</a:t>
            </a:r>
          </a:p>
          <a:p>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 = map1</a:t>
            </a:r>
            <a:r>
              <a:rPr lang="en-US" b="0" dirty="0">
                <a:solidFill>
                  <a:srgbClr val="D4D4D4"/>
                </a:solidFill>
                <a:effectLst/>
                <a:latin typeface="Consolas" panose="020B0609020204030204" pitchFamily="49" charset="0"/>
              </a:rPr>
              <a:t>.listLayers(</a:t>
            </a:r>
            <a:r>
              <a:rPr lang="en-US" b="0" dirty="0">
                <a:solidFill>
                  <a:srgbClr val="CE9178"/>
                </a:solidFill>
                <a:effectLst/>
                <a:latin typeface="Consolas" panose="020B0609020204030204" pitchFamily="49" charset="0"/>
              </a:rPr>
              <a:t>"*park*"</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lay </a:t>
            </a:r>
            <a:r>
              <a:rPr lang="en-US" b="0" dirty="0">
                <a:solidFill>
                  <a:srgbClr val="569CD6"/>
                </a:solidFill>
                <a:effectLst/>
                <a:latin typeface="Consolas" panose="020B0609020204030204" pitchFamily="49" charset="0"/>
              </a:rPr>
              <a:t>in</a:t>
            </a:r>
            <a:r>
              <a:rPr lang="en-US" dirty="0">
                <a:solidFill>
                  <a:srgbClr val="D4D4D4"/>
                </a:solidFill>
                <a:latin typeface="Consolas" panose="020B0609020204030204" pitchFamily="49" charset="0"/>
              </a:rPr>
              <a:t> </a:t>
            </a:r>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dirty="0">
                <a:solidFill>
                  <a:srgbClr val="D4D4D4"/>
                </a:solidFill>
                <a:latin typeface="Consolas" panose="020B0609020204030204" pitchFamily="49" charset="0"/>
              </a:rPr>
              <a:t>m</a:t>
            </a:r>
            <a:r>
              <a:rPr lang="en-US" b="0" dirty="0">
                <a:solidFill>
                  <a:srgbClr val="D4D4D4"/>
                </a:solidFill>
                <a:effectLst/>
                <a:latin typeface="Consolas" panose="020B0609020204030204" pitchFamily="49" charset="0"/>
              </a:rPr>
              <a:t>ap2.addLayer(lay)</a:t>
            </a:r>
          </a:p>
          <a:p>
            <a:endParaRPr lang="en-US" dirty="0"/>
          </a:p>
          <a:p>
            <a:endParaRPr lang="en-US" dirty="0"/>
          </a:p>
          <a:p>
            <a:r>
              <a:rPr lang="en-US" b="0" dirty="0">
                <a:solidFill>
                  <a:srgbClr val="6A9955"/>
                </a:solidFill>
                <a:effectLst/>
                <a:latin typeface="Consolas" panose="020B0609020204030204" pitchFamily="49" charset="0"/>
              </a:rPr>
              <a:t># Remove all layers whose names contain 'park'.</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lay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dirty="0" err="1">
                <a:solidFill>
                  <a:srgbClr val="D4D4D4"/>
                </a:solidFill>
                <a:latin typeface="Consolas" panose="020B0609020204030204" pitchFamily="49" charset="0"/>
              </a:rPr>
              <a:t>park_layers</a:t>
            </a:r>
            <a:r>
              <a:rPr lang="en-US" dirty="0">
                <a:solidFill>
                  <a:srgbClr val="D4D4D4"/>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map1.removeLayer(lay)</a:t>
            </a:r>
          </a:p>
          <a:p>
            <a:endParaRPr lang="en-US" dirty="0"/>
          </a:p>
          <a:p>
            <a:endParaRPr lang="en-US" dirty="0"/>
          </a:p>
          <a:p>
            <a:endParaRPr lang="en-US" dirty="0"/>
          </a:p>
        </p:txBody>
      </p:sp>
    </p:spTree>
    <p:extLst>
      <p:ext uri="{BB962C8B-B14F-4D97-AF65-F5344CB8AC3E}">
        <p14:creationId xmlns:p14="http://schemas.microsoft.com/office/powerpoint/2010/main" val="102595138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RECALL...Project -&gt; Map -&gt; </a:t>
            </a:r>
            <a:r>
              <a:rPr lang="en-US" dirty="0">
                <a:solidFill>
                  <a:schemeClr val="bg2"/>
                </a:solidFill>
              </a:rPr>
              <a:t>Layer</a:t>
            </a:r>
          </a:p>
        </p:txBody>
      </p:sp>
      <p:sp>
        <p:nvSpPr>
          <p:cNvPr id="6" name="TextBox 5">
            <a:extLst>
              <a:ext uri="{FF2B5EF4-FFF2-40B4-BE49-F238E27FC236}">
                <a16:creationId xmlns:a16="http://schemas.microsoft.com/office/drawing/2014/main" id="{6550EAD8-B62D-444C-252F-CC2A93147419}"/>
              </a:ext>
            </a:extLst>
          </p:cNvPr>
          <p:cNvSpPr txBox="1"/>
          <p:nvPr/>
        </p:nvSpPr>
        <p:spPr>
          <a:xfrm>
            <a:off x="457200" y="1219200"/>
            <a:ext cx="6232358" cy="3970318"/>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Map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Map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a list of Layer objects.</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layer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p:txBody>
      </p:sp>
      <p:pic>
        <p:nvPicPr>
          <p:cNvPr id="3" name="Picture 2">
            <a:extLst>
              <a:ext uri="{FF2B5EF4-FFF2-40B4-BE49-F238E27FC236}">
                <a16:creationId xmlns:a16="http://schemas.microsoft.com/office/drawing/2014/main" id="{9D9C7CB8-C494-57C1-53C4-F09F1634369A}"/>
              </a:ext>
            </a:extLst>
          </p:cNvPr>
          <p:cNvPicPr>
            <a:picLocks noChangeAspect="1"/>
          </p:cNvPicPr>
          <p:nvPr/>
        </p:nvPicPr>
        <p:blipFill>
          <a:blip r:embed="rId2"/>
          <a:stretch>
            <a:fillRect/>
          </a:stretch>
        </p:blipFill>
        <p:spPr>
          <a:xfrm>
            <a:off x="5715000" y="2209800"/>
            <a:ext cx="3387396" cy="2590800"/>
          </a:xfrm>
          <a:prstGeom prst="rect">
            <a:avLst/>
          </a:prstGeom>
        </p:spPr>
      </p:pic>
      <p:cxnSp>
        <p:nvCxnSpPr>
          <p:cNvPr id="5" name="Straight Arrow Connector 4">
            <a:extLst>
              <a:ext uri="{FF2B5EF4-FFF2-40B4-BE49-F238E27FC236}">
                <a16:creationId xmlns:a16="http://schemas.microsoft.com/office/drawing/2014/main" id="{AE8B9100-9979-63E6-ADA7-3C68CF0F96CE}"/>
              </a:ext>
            </a:extLst>
          </p:cNvPr>
          <p:cNvCxnSpPr/>
          <p:nvPr/>
        </p:nvCxnSpPr>
        <p:spPr>
          <a:xfrm flipV="1">
            <a:off x="914400" y="5181600"/>
            <a:ext cx="0" cy="990600"/>
          </a:xfrm>
          <a:prstGeom prst="straightConnector1">
            <a:avLst/>
          </a:prstGeom>
          <a:ln w="571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83146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137E-C7AF-374B-3894-FF42D7E2D834}"/>
              </a:ext>
            </a:extLst>
          </p:cNvPr>
          <p:cNvSpPr>
            <a:spLocks noGrp="1"/>
          </p:cNvSpPr>
          <p:nvPr>
            <p:ph type="title"/>
          </p:nvPr>
        </p:nvSpPr>
        <p:spPr/>
        <p:txBody>
          <a:bodyPr/>
          <a:lstStyle/>
          <a:p>
            <a:r>
              <a:rPr lang="en-US" dirty="0"/>
              <a:t>Layer properties</a:t>
            </a:r>
          </a:p>
        </p:txBody>
      </p:sp>
      <p:sp>
        <p:nvSpPr>
          <p:cNvPr id="3" name="Content Placeholder 2">
            <a:extLst>
              <a:ext uri="{FF2B5EF4-FFF2-40B4-BE49-F238E27FC236}">
                <a16:creationId xmlns:a16="http://schemas.microsoft.com/office/drawing/2014/main" id="{166CCCC1-A2BC-FF27-29F7-38E43769674C}"/>
              </a:ext>
            </a:extLst>
          </p:cNvPr>
          <p:cNvSpPr>
            <a:spLocks noGrp="1"/>
          </p:cNvSpPr>
          <p:nvPr>
            <p:ph idx="1"/>
          </p:nvPr>
        </p:nvSpPr>
        <p:spPr/>
        <p:txBody>
          <a:bodyPr/>
          <a:lstStyle/>
          <a:p>
            <a:r>
              <a:rPr lang="en-US" dirty="0"/>
              <a:t>name, visible, </a:t>
            </a:r>
            <a:r>
              <a:rPr lang="en-US" dirty="0" err="1"/>
              <a:t>dataSource</a:t>
            </a:r>
            <a:r>
              <a:rPr lang="en-US" dirty="0"/>
              <a:t>, transparency, </a:t>
            </a:r>
            <a:r>
              <a:rPr lang="en-US" dirty="0" err="1"/>
              <a:t>isRasterLayer</a:t>
            </a:r>
            <a:r>
              <a:rPr lang="en-US" dirty="0"/>
              <a:t>, </a:t>
            </a:r>
            <a:r>
              <a:rPr lang="en-US" dirty="0" err="1"/>
              <a:t>isFeatureLayer</a:t>
            </a:r>
            <a:r>
              <a:rPr lang="en-US" dirty="0"/>
              <a:t>, symbology…</a:t>
            </a:r>
          </a:p>
          <a:p>
            <a:endParaRPr lang="en-US" dirty="0"/>
          </a:p>
          <a:p>
            <a:r>
              <a:rPr lang="en-US" dirty="0"/>
              <a:t> </a:t>
            </a:r>
          </a:p>
        </p:txBody>
      </p:sp>
      <p:sp>
        <p:nvSpPr>
          <p:cNvPr id="5" name="TextBox 4">
            <a:extLst>
              <a:ext uri="{FF2B5EF4-FFF2-40B4-BE49-F238E27FC236}">
                <a16:creationId xmlns:a16="http://schemas.microsoft.com/office/drawing/2014/main" id="{A476F534-CC94-FA85-4D7E-7A82CE09E6E8}"/>
              </a:ext>
            </a:extLst>
          </p:cNvPr>
          <p:cNvSpPr txBox="1"/>
          <p:nvPr/>
        </p:nvSpPr>
        <p:spPr>
          <a:xfrm>
            <a:off x="533400" y="1752600"/>
            <a:ext cx="6232358" cy="4801314"/>
          </a:xfrm>
          <a:prstGeom prst="rect">
            <a:avLst/>
          </a:prstGeom>
          <a:noFill/>
        </p:spPr>
        <p:txBody>
          <a:bodyPr wrap="square">
            <a:spAutoFit/>
          </a:bodyPr>
          <a:lstStyle/>
          <a:p>
            <a:r>
              <a:rPr lang="en-US" b="0" dirty="0">
                <a:solidFill>
                  <a:srgbClr val="6A9955"/>
                </a:solidFill>
                <a:effectLst/>
                <a:latin typeface="Consolas" panose="020B0609020204030204" pitchFamily="49" charset="0"/>
              </a:rPr>
              <a:t># Get layer's name.</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myLayer.name</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Turn layer off.</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myLayer.visible</a:t>
            </a:r>
            <a:r>
              <a:rPr lang="en-US" b="0" dirty="0">
                <a:solidFill>
                  <a:srgbClr val="D4D4D4"/>
                </a:solidFill>
                <a:effectLst/>
                <a:latin typeface="Consolas" panose="020B0609020204030204" pitchFamily="49" charset="0"/>
              </a:rPr>
              <a:t> = </a:t>
            </a:r>
            <a:r>
              <a:rPr lang="en-US" b="0" dirty="0">
                <a:solidFill>
                  <a:srgbClr val="569CD6"/>
                </a:solidFill>
                <a:effectLst/>
                <a:latin typeface="Consolas" panose="020B0609020204030204" pitchFamily="49" charset="0"/>
              </a:rPr>
              <a:t>False</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layer's transparency.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myLayer.transparency</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20</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Check if layer is a raster.</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myLayer.isRasterLayer</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a:t>
            </a:r>
            <a:r>
              <a:rPr lang="en-US" b="0" dirty="0">
                <a:solidFill>
                  <a:srgbClr val="CE9178"/>
                </a:solidFill>
                <a:effectLst/>
                <a:latin typeface="Consolas" panose="020B0609020204030204" pitchFamily="49" charset="0"/>
              </a:rPr>
              <a:t>"I'm a raster."</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layer's symbology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84101624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689A-197E-BD2A-2DDB-4F33D1801F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670241-B0EB-68B2-4E66-1FC202B883B8}"/>
              </a:ext>
            </a:extLst>
          </p:cNvPr>
          <p:cNvSpPr>
            <a:spLocks noGrp="1"/>
          </p:cNvSpPr>
          <p:nvPr>
            <p:ph type="subTitle" idx="1"/>
          </p:nvPr>
        </p:nvSpPr>
        <p:spPr/>
        <p:txBody>
          <a:bodyPr/>
          <a:lstStyle/>
          <a:p>
            <a:endParaRPr lang="en-US"/>
          </a:p>
        </p:txBody>
      </p:sp>
      <p:pic>
        <p:nvPicPr>
          <p:cNvPr id="1026" name="Picture 2" descr="Accessible Color: The Work of Cynthia Brewer | Libwen Reviews">
            <a:extLst>
              <a:ext uri="{FF2B5EF4-FFF2-40B4-BE49-F238E27FC236}">
                <a16:creationId xmlns:a16="http://schemas.microsoft.com/office/drawing/2014/main" id="{DB1FB141-C746-55CB-0773-A0F99EB0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716"/>
            <a:ext cx="9144000" cy="6429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3FF6C6-C273-8D8C-AF18-5F0A853F5AF8}"/>
              </a:ext>
            </a:extLst>
          </p:cNvPr>
          <p:cNvSpPr txBox="1"/>
          <p:nvPr/>
        </p:nvSpPr>
        <p:spPr>
          <a:xfrm>
            <a:off x="228600" y="6643687"/>
            <a:ext cx="9124950" cy="184666"/>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of Commerce, Economics and Statistics Administration, US Census Bureau, 2001.</a:t>
            </a:r>
            <a:endParaRPr lang="en-US" sz="600" dirty="0">
              <a:solidFill>
                <a:schemeClr val="bg1">
                  <a:lumMod val="85000"/>
                </a:schemeClr>
              </a:solidFill>
            </a:endParaRPr>
          </a:p>
        </p:txBody>
      </p:sp>
      <p:cxnSp>
        <p:nvCxnSpPr>
          <p:cNvPr id="7" name="Straight Arrow Connector 6">
            <a:extLst>
              <a:ext uri="{FF2B5EF4-FFF2-40B4-BE49-F238E27FC236}">
                <a16:creationId xmlns:a16="http://schemas.microsoft.com/office/drawing/2014/main" id="{702B61E1-5E98-0143-B499-BBAA6DB49720}"/>
              </a:ext>
            </a:extLst>
          </p:cNvPr>
          <p:cNvCxnSpPr>
            <a:cxnSpLocks/>
          </p:cNvCxnSpPr>
          <p:nvPr/>
        </p:nvCxnSpPr>
        <p:spPr>
          <a:xfrm flipH="1">
            <a:off x="8215897" y="4343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71C3D5-F267-9166-799D-117AD8B2FA5D}"/>
              </a:ext>
            </a:extLst>
          </p:cNvPr>
          <p:cNvCxnSpPr>
            <a:cxnSpLocks/>
          </p:cNvCxnSpPr>
          <p:nvPr/>
        </p:nvCxnSpPr>
        <p:spPr>
          <a:xfrm flipH="1">
            <a:off x="8229600" y="6356351"/>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735F9-B92E-D579-1C4B-AF2EC33ED59A}"/>
              </a:ext>
            </a:extLst>
          </p:cNvPr>
          <p:cNvCxnSpPr>
            <a:cxnSpLocks/>
          </p:cNvCxnSpPr>
          <p:nvPr/>
        </p:nvCxnSpPr>
        <p:spPr>
          <a:xfrm flipH="1">
            <a:off x="8455192" y="2741496"/>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C6F9C2-AAC3-244F-3ED7-9D2F499F620F}"/>
              </a:ext>
            </a:extLst>
          </p:cNvPr>
          <p:cNvSpPr txBox="1"/>
          <p:nvPr/>
        </p:nvSpPr>
        <p:spPr>
          <a:xfrm>
            <a:off x="8566439" y="2095165"/>
            <a:ext cx="659155" cy="646331"/>
          </a:xfrm>
          <a:prstGeom prst="rect">
            <a:avLst/>
          </a:prstGeom>
          <a:noFill/>
        </p:spPr>
        <p:txBody>
          <a:bodyPr wrap="none" rtlCol="0">
            <a:spAutoFit/>
          </a:bodyPr>
          <a:lstStyle/>
          <a:p>
            <a:r>
              <a:rPr lang="en-US" dirty="0">
                <a:solidFill>
                  <a:srgbClr val="FF0066"/>
                </a:solidFill>
              </a:rPr>
              <a:t>text </a:t>
            </a:r>
          </a:p>
          <a:p>
            <a:r>
              <a:rPr lang="en-US" dirty="0">
                <a:solidFill>
                  <a:srgbClr val="FF0066"/>
                </a:solidFill>
              </a:rPr>
              <a:t>box</a:t>
            </a:r>
          </a:p>
        </p:txBody>
      </p:sp>
      <p:sp>
        <p:nvSpPr>
          <p:cNvPr id="15" name="TextBox 14">
            <a:extLst>
              <a:ext uri="{FF2B5EF4-FFF2-40B4-BE49-F238E27FC236}">
                <a16:creationId xmlns:a16="http://schemas.microsoft.com/office/drawing/2014/main" id="{23FC6448-864B-B40C-5BB8-D36F7BD8D525}"/>
              </a:ext>
            </a:extLst>
          </p:cNvPr>
          <p:cNvSpPr txBox="1"/>
          <p:nvPr/>
        </p:nvSpPr>
        <p:spPr>
          <a:xfrm>
            <a:off x="8297135" y="3974068"/>
            <a:ext cx="928459" cy="369332"/>
          </a:xfrm>
          <a:prstGeom prst="rect">
            <a:avLst/>
          </a:prstGeom>
          <a:noFill/>
        </p:spPr>
        <p:txBody>
          <a:bodyPr wrap="none" rtlCol="0">
            <a:spAutoFit/>
          </a:bodyPr>
          <a:lstStyle/>
          <a:p>
            <a:r>
              <a:rPr lang="en-US" dirty="0">
                <a:solidFill>
                  <a:srgbClr val="FF0066"/>
                </a:solidFill>
              </a:rPr>
              <a:t>legend</a:t>
            </a:r>
          </a:p>
        </p:txBody>
      </p:sp>
      <p:sp>
        <p:nvSpPr>
          <p:cNvPr id="16" name="TextBox 15">
            <a:extLst>
              <a:ext uri="{FF2B5EF4-FFF2-40B4-BE49-F238E27FC236}">
                <a16:creationId xmlns:a16="http://schemas.microsoft.com/office/drawing/2014/main" id="{5597430D-CAF2-3383-DAFD-ADC7B25179E1}"/>
              </a:ext>
            </a:extLst>
          </p:cNvPr>
          <p:cNvSpPr txBox="1"/>
          <p:nvPr/>
        </p:nvSpPr>
        <p:spPr>
          <a:xfrm>
            <a:off x="8310320" y="6005750"/>
            <a:ext cx="761747" cy="369332"/>
          </a:xfrm>
          <a:prstGeom prst="rect">
            <a:avLst/>
          </a:prstGeom>
          <a:noFill/>
        </p:spPr>
        <p:txBody>
          <a:bodyPr wrap="none" rtlCol="0">
            <a:spAutoFit/>
          </a:bodyPr>
          <a:lstStyle/>
          <a:p>
            <a:r>
              <a:rPr lang="en-US" dirty="0">
                <a:solidFill>
                  <a:srgbClr val="FF0066"/>
                </a:solidFill>
              </a:rPr>
              <a:t>scale</a:t>
            </a:r>
          </a:p>
        </p:txBody>
      </p:sp>
      <p:cxnSp>
        <p:nvCxnSpPr>
          <p:cNvPr id="17" name="Straight Arrow Connector 16">
            <a:extLst>
              <a:ext uri="{FF2B5EF4-FFF2-40B4-BE49-F238E27FC236}">
                <a16:creationId xmlns:a16="http://schemas.microsoft.com/office/drawing/2014/main" id="{0B68CF08-D42F-2AE5-E9F8-460B541ABCF2}"/>
              </a:ext>
            </a:extLst>
          </p:cNvPr>
          <p:cNvCxnSpPr>
            <a:cxnSpLocks/>
          </p:cNvCxnSpPr>
          <p:nvPr/>
        </p:nvCxnSpPr>
        <p:spPr>
          <a:xfrm flipH="1">
            <a:off x="4191000" y="914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A9BAC74-23F0-726F-C457-B0077F84C69F}"/>
              </a:ext>
            </a:extLst>
          </p:cNvPr>
          <p:cNvSpPr txBox="1"/>
          <p:nvPr/>
        </p:nvSpPr>
        <p:spPr>
          <a:xfrm>
            <a:off x="4563979" y="729734"/>
            <a:ext cx="595035" cy="369332"/>
          </a:xfrm>
          <a:prstGeom prst="rect">
            <a:avLst/>
          </a:prstGeom>
          <a:noFill/>
        </p:spPr>
        <p:txBody>
          <a:bodyPr wrap="none" rtlCol="0">
            <a:spAutoFit/>
          </a:bodyPr>
          <a:lstStyle/>
          <a:p>
            <a:r>
              <a:rPr lang="en-US" dirty="0">
                <a:solidFill>
                  <a:srgbClr val="FF0066"/>
                </a:solidFill>
              </a:rPr>
              <a:t>title</a:t>
            </a:r>
          </a:p>
        </p:txBody>
      </p:sp>
      <p:cxnSp>
        <p:nvCxnSpPr>
          <p:cNvPr id="5" name="Straight Arrow Connector 4">
            <a:extLst>
              <a:ext uri="{FF2B5EF4-FFF2-40B4-BE49-F238E27FC236}">
                <a16:creationId xmlns:a16="http://schemas.microsoft.com/office/drawing/2014/main" id="{E883C5B5-6CD2-BFE9-3B5C-D52457B6572C}"/>
              </a:ext>
            </a:extLst>
          </p:cNvPr>
          <p:cNvCxnSpPr>
            <a:cxnSpLocks/>
          </p:cNvCxnSpPr>
          <p:nvPr/>
        </p:nvCxnSpPr>
        <p:spPr>
          <a:xfrm flipV="1">
            <a:off x="5943600" y="1911302"/>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6A260F-FC1A-C5CF-88D2-4226F09E38DD}"/>
              </a:ext>
            </a:extLst>
          </p:cNvPr>
          <p:cNvSpPr txBox="1"/>
          <p:nvPr/>
        </p:nvSpPr>
        <p:spPr>
          <a:xfrm>
            <a:off x="4563979" y="2130019"/>
            <a:ext cx="1928733" cy="369332"/>
          </a:xfrm>
          <a:prstGeom prst="rect">
            <a:avLst/>
          </a:prstGeom>
          <a:noFill/>
        </p:spPr>
        <p:txBody>
          <a:bodyPr wrap="none" rtlCol="0">
            <a:spAutoFit/>
          </a:bodyPr>
          <a:lstStyle/>
          <a:p>
            <a:r>
              <a:rPr lang="en-US" dirty="0">
                <a:solidFill>
                  <a:srgbClr val="7030A0"/>
                </a:solidFill>
              </a:rPr>
              <a:t>graduated color</a:t>
            </a:r>
          </a:p>
        </p:txBody>
      </p:sp>
      <p:cxnSp>
        <p:nvCxnSpPr>
          <p:cNvPr id="10" name="Straight Arrow Connector 9">
            <a:extLst>
              <a:ext uri="{FF2B5EF4-FFF2-40B4-BE49-F238E27FC236}">
                <a16:creationId xmlns:a16="http://schemas.microsoft.com/office/drawing/2014/main" id="{A7DD21E6-6C2B-EB89-303B-C3D5C96909D8}"/>
              </a:ext>
            </a:extLst>
          </p:cNvPr>
          <p:cNvCxnSpPr>
            <a:cxnSpLocks/>
          </p:cNvCxnSpPr>
          <p:nvPr/>
        </p:nvCxnSpPr>
        <p:spPr>
          <a:xfrm>
            <a:off x="3200400" y="2009885"/>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E48F26-11BD-65B2-4D17-445BF9F5EDF8}"/>
              </a:ext>
            </a:extLst>
          </p:cNvPr>
          <p:cNvSpPr txBox="1"/>
          <p:nvPr/>
        </p:nvSpPr>
        <p:spPr>
          <a:xfrm>
            <a:off x="2438400" y="1665203"/>
            <a:ext cx="1569660" cy="369332"/>
          </a:xfrm>
          <a:prstGeom prst="rect">
            <a:avLst/>
          </a:prstGeom>
          <a:noFill/>
        </p:spPr>
        <p:txBody>
          <a:bodyPr wrap="none" rtlCol="0">
            <a:spAutoFit/>
          </a:bodyPr>
          <a:lstStyle/>
          <a:p>
            <a:r>
              <a:rPr lang="en-US" dirty="0">
                <a:solidFill>
                  <a:srgbClr val="7030A0"/>
                </a:solidFill>
              </a:rPr>
              <a:t>unique color</a:t>
            </a:r>
          </a:p>
        </p:txBody>
      </p:sp>
    </p:spTree>
    <p:extLst>
      <p:ext uri="{BB962C8B-B14F-4D97-AF65-F5344CB8AC3E}">
        <p14:creationId xmlns:p14="http://schemas.microsoft.com/office/powerpoint/2010/main" val="95973204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EE2E4-1C38-8F70-7C36-44F9CAE6E57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6575C7B8-9F10-3AF1-CDC8-311CDAA19FF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54811693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Symbology</a:t>
            </a:r>
          </a:p>
          <a:p>
            <a:endParaRPr lang="en-US" sz="5400" dirty="0"/>
          </a:p>
          <a:p>
            <a:r>
              <a:rPr lang="en-US" sz="2000" b="0" dirty="0">
                <a:solidFill>
                  <a:srgbClr val="6A9955"/>
                </a:solidFill>
                <a:effectLst/>
                <a:latin typeface="Consolas" panose="020B0609020204030204" pitchFamily="49" charset="0"/>
              </a:rPr>
              <a:t># Get layer's symbology object.</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myLayer.symbology</a:t>
            </a:r>
            <a:endParaRPr lang="en-US" sz="2000" b="0" dirty="0">
              <a:solidFill>
                <a:srgbClr val="D4D4D4"/>
              </a:solidFill>
              <a:latin typeface="Consolas" panose="020B0609020204030204" pitchFamily="49" charset="0"/>
            </a:endParaRPr>
          </a:p>
          <a:p>
            <a:endParaRPr lang="en-US" sz="5400" dirty="0"/>
          </a:p>
        </p:txBody>
      </p:sp>
    </p:spTree>
    <p:extLst>
      <p:ext uri="{BB962C8B-B14F-4D97-AF65-F5344CB8AC3E}">
        <p14:creationId xmlns:p14="http://schemas.microsoft.com/office/powerpoint/2010/main" val="235639708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228600" y="1066800"/>
            <a:ext cx="6553200" cy="5410200"/>
          </a:xfrm>
        </p:spPr>
        <p:txBody>
          <a:bodyPr/>
          <a:lstStyle/>
          <a:p>
            <a:r>
              <a:rPr lang="en-US" dirty="0"/>
              <a:t>Feature layers or Raster layers</a:t>
            </a:r>
          </a:p>
          <a:p>
            <a:endParaRPr lang="en-US" dirty="0"/>
          </a:p>
          <a:p>
            <a:r>
              <a:rPr lang="en-US" dirty="0"/>
              <a:t>In Python,</a:t>
            </a:r>
          </a:p>
          <a:p>
            <a:endParaRPr lang="en-US" dirty="0"/>
          </a:p>
          <a:p>
            <a:r>
              <a:rPr lang="en-US" dirty="0"/>
              <a:t>         Feature layers  use a </a:t>
            </a:r>
            <a:r>
              <a:rPr lang="en-US" dirty="0">
                <a:solidFill>
                  <a:schemeClr val="accent4">
                    <a:lumMod val="40000"/>
                    <a:lumOff val="60000"/>
                  </a:schemeClr>
                </a:solidFill>
              </a:rPr>
              <a:t>renderer</a:t>
            </a:r>
          </a:p>
          <a:p>
            <a:endParaRPr lang="en-US" dirty="0">
              <a:solidFill>
                <a:schemeClr val="accent4">
                  <a:lumMod val="40000"/>
                  <a:lumOff val="60000"/>
                </a:schemeClr>
              </a:solidFill>
            </a:endParaRPr>
          </a:p>
          <a:p>
            <a:r>
              <a:rPr lang="en-US" dirty="0">
                <a:solidFill>
                  <a:schemeClr val="accent4">
                    <a:lumMod val="40000"/>
                    <a:lumOff val="60000"/>
                  </a:schemeClr>
                </a:solidFill>
              </a:rPr>
              <a:t>         </a:t>
            </a:r>
            <a:r>
              <a:rPr lang="en-US" dirty="0"/>
              <a:t>Raster layers use a </a:t>
            </a:r>
            <a:r>
              <a:rPr lang="en-US" dirty="0">
                <a:solidFill>
                  <a:schemeClr val="accent4">
                    <a:lumMod val="40000"/>
                    <a:lumOff val="60000"/>
                  </a:schemeClr>
                </a:solidFill>
              </a:rPr>
              <a:t>colorizer</a:t>
            </a:r>
          </a:p>
          <a:p>
            <a:endParaRPr lang="en-US" dirty="0">
              <a:solidFill>
                <a:schemeClr val="accent4">
                  <a:lumMod val="40000"/>
                  <a:lumOff val="60000"/>
                </a:schemeClr>
              </a:solidFill>
            </a:endParaRPr>
          </a:p>
          <a:p>
            <a:endParaRPr lang="en-US" dirty="0"/>
          </a:p>
          <a:p>
            <a:endParaRPr lang="en-US" dirty="0"/>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4495800" y="1066800"/>
            <a:ext cx="4191000" cy="5410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endParaRPr lang="en-US" b="0" dirty="0">
              <a:solidFill>
                <a:schemeClr val="bg2"/>
              </a:solidFill>
            </a:endParaRPr>
          </a:p>
          <a:p>
            <a:pPr fontAlgn="auto">
              <a:spcAft>
                <a:spcPts val="0"/>
              </a:spcAft>
            </a:pPr>
            <a:endParaRPr lang="en-US" b="0" dirty="0"/>
          </a:p>
        </p:txBody>
      </p:sp>
    </p:spTree>
    <p:extLst>
      <p:ext uri="{BB962C8B-B14F-4D97-AF65-F5344CB8AC3E}">
        <p14:creationId xmlns:p14="http://schemas.microsoft.com/office/powerpoint/2010/main" val="24030603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228600" y="1066800"/>
            <a:ext cx="4191000" cy="5410200"/>
          </a:xfrm>
        </p:spPr>
        <p:txBody>
          <a:bodyPr/>
          <a:lstStyle/>
          <a:p>
            <a:r>
              <a:rPr lang="en-US" dirty="0"/>
              <a:t>Feature layers</a:t>
            </a:r>
          </a:p>
          <a:p>
            <a:endParaRPr lang="en-US" dirty="0"/>
          </a:p>
          <a:p>
            <a:r>
              <a:rPr lang="en-US" dirty="0"/>
              <a:t>Use a </a:t>
            </a:r>
            <a:r>
              <a:rPr lang="en-US" dirty="0">
                <a:solidFill>
                  <a:schemeClr val="accent4">
                    <a:lumMod val="40000"/>
                    <a:lumOff val="60000"/>
                  </a:schemeClr>
                </a:solidFill>
              </a:rPr>
              <a:t>renderer</a:t>
            </a:r>
          </a:p>
          <a:p>
            <a:endParaRPr lang="en-US" dirty="0">
              <a:solidFill>
                <a:schemeClr val="accent4">
                  <a:lumMod val="40000"/>
                  <a:lumOff val="60000"/>
                </a:schemeClr>
              </a:solidFill>
            </a:endParaRPr>
          </a:p>
          <a:p>
            <a:pPr fontAlgn="auto">
              <a:spcAft>
                <a:spcPts val="0"/>
              </a:spcAft>
            </a:pPr>
            <a:r>
              <a:rPr lang="en-US" b="0" dirty="0">
                <a:solidFill>
                  <a:schemeClr val="bg2"/>
                </a:solidFill>
              </a:rPr>
              <a:t>Types of renderers:</a:t>
            </a:r>
          </a:p>
          <a:p>
            <a:pPr fontAlgn="auto">
              <a:spcAft>
                <a:spcPts val="0"/>
              </a:spcAft>
            </a:pPr>
            <a:endParaRPr lang="en-US" b="0" dirty="0">
              <a:solidFill>
                <a:schemeClr val="bg2"/>
              </a:solidFill>
            </a:endParaRPr>
          </a:p>
          <a:p>
            <a:pPr fontAlgn="auto">
              <a:spcAft>
                <a:spcPts val="0"/>
              </a:spcAft>
            </a:pPr>
            <a:r>
              <a:rPr lang="en-US" b="0" dirty="0">
                <a:solidFill>
                  <a:schemeClr val="bg2"/>
                </a:solidFill>
              </a:rPr>
              <a:t>1. </a:t>
            </a:r>
            <a:r>
              <a:rPr lang="en-US" b="0" dirty="0" err="1">
                <a:solidFill>
                  <a:schemeClr val="bg2"/>
                </a:solidFill>
              </a:rPr>
              <a:t>GraduatedColorsRenderer</a:t>
            </a:r>
            <a:r>
              <a:rPr lang="en-US" b="0" dirty="0">
                <a:solidFill>
                  <a:schemeClr val="bg2"/>
                </a:solidFill>
              </a:rPr>
              <a:t> </a:t>
            </a:r>
          </a:p>
          <a:p>
            <a:pPr fontAlgn="auto">
              <a:spcAft>
                <a:spcPts val="0"/>
              </a:spcAft>
            </a:pPr>
            <a:r>
              <a:rPr lang="en-US" b="0" dirty="0">
                <a:solidFill>
                  <a:schemeClr val="bg2"/>
                </a:solidFill>
              </a:rPr>
              <a:t>2. </a:t>
            </a:r>
            <a:r>
              <a:rPr lang="en-US" b="0" dirty="0" err="1">
                <a:solidFill>
                  <a:schemeClr val="bg2"/>
                </a:solidFill>
              </a:rPr>
              <a:t>GraduatedSymbolsRenderer</a:t>
            </a:r>
            <a:endParaRPr lang="en-US" dirty="0">
              <a:solidFill>
                <a:schemeClr val="bg2"/>
              </a:solidFill>
            </a:endParaRPr>
          </a:p>
          <a:p>
            <a:pPr fontAlgn="auto">
              <a:spcAft>
                <a:spcPts val="0"/>
              </a:spcAft>
            </a:pPr>
            <a:r>
              <a:rPr lang="en-US" b="0" dirty="0">
                <a:solidFill>
                  <a:schemeClr val="bg2"/>
                </a:solidFill>
              </a:rPr>
              <a:t>3. </a:t>
            </a:r>
            <a:r>
              <a:rPr lang="en-US" b="0" dirty="0" err="1">
                <a:solidFill>
                  <a:schemeClr val="bg2"/>
                </a:solidFill>
              </a:rPr>
              <a:t>SimpleRenderer</a:t>
            </a:r>
            <a:endParaRPr lang="en-US" dirty="0">
              <a:solidFill>
                <a:schemeClr val="bg2"/>
              </a:solidFill>
            </a:endParaRPr>
          </a:p>
          <a:p>
            <a:pPr fontAlgn="auto">
              <a:spcAft>
                <a:spcPts val="0"/>
              </a:spcAft>
            </a:pPr>
            <a:r>
              <a:rPr lang="en-US" b="0" dirty="0">
                <a:solidFill>
                  <a:schemeClr val="bg2"/>
                </a:solidFill>
              </a:rPr>
              <a:t>4. </a:t>
            </a:r>
            <a:r>
              <a:rPr lang="en-US" b="0" dirty="0" err="1">
                <a:solidFill>
                  <a:schemeClr val="bg2"/>
                </a:solidFill>
              </a:rPr>
              <a:t>UniqueValueRenderer</a:t>
            </a:r>
            <a:endParaRPr lang="en-US" b="0" dirty="0">
              <a:solidFill>
                <a:schemeClr val="accent4">
                  <a:lumMod val="40000"/>
                  <a:lumOff val="60000"/>
                </a:schemeClr>
              </a:solidFill>
            </a:endParaRPr>
          </a:p>
          <a:p>
            <a:pPr fontAlgn="auto">
              <a:spcAft>
                <a:spcPts val="0"/>
              </a:spcAft>
            </a:pPr>
            <a:r>
              <a:rPr lang="en-US" dirty="0">
                <a:solidFill>
                  <a:schemeClr val="bg2"/>
                </a:solidFill>
              </a:rPr>
              <a:t>5. </a:t>
            </a:r>
            <a:r>
              <a:rPr lang="en-US" dirty="0" err="1">
                <a:solidFill>
                  <a:schemeClr val="bg2"/>
                </a:solidFill>
              </a:rPr>
              <a:t>UnclassedColorRenderer</a:t>
            </a:r>
            <a:endParaRPr lang="en-US" dirty="0">
              <a:solidFill>
                <a:schemeClr val="bg2"/>
              </a:solidFill>
            </a:endParaRPr>
          </a:p>
        </p:txBody>
      </p:sp>
      <p:pic>
        <p:nvPicPr>
          <p:cNvPr id="1026" name="Picture 2" descr="Design symbology for a thematic map in ArcGIS Pro | Learn ArcGIS">
            <a:extLst>
              <a:ext uri="{FF2B5EF4-FFF2-40B4-BE49-F238E27FC236}">
                <a16:creationId xmlns:a16="http://schemas.microsoft.com/office/drawing/2014/main" id="{94C6560D-0C69-C458-4CA7-90102C52C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4825" y="685800"/>
            <a:ext cx="3838575" cy="4724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2186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a:t>
            </a:r>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4495800" y="1066800"/>
            <a:ext cx="4191000" cy="5410200"/>
          </a:xfrm>
          <a:prstGeom prst="rect">
            <a:avLst/>
          </a:prstGeom>
        </p:spPr>
        <p:txBody>
          <a:bodyPr vert="horz" lIns="91440" tIns="45720" rIns="91440" bIns="45720" rtlCol="0">
            <a:normAutofit/>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fontAlgn="auto">
              <a:spcAft>
                <a:spcPts val="0"/>
              </a:spcAft>
            </a:pPr>
            <a:r>
              <a:rPr lang="en-US" b="0" dirty="0"/>
              <a:t>Raster layers</a:t>
            </a:r>
          </a:p>
          <a:p>
            <a:pPr fontAlgn="auto">
              <a:spcAft>
                <a:spcPts val="0"/>
              </a:spcAft>
            </a:pPr>
            <a:endParaRPr lang="en-US" b="0" dirty="0"/>
          </a:p>
          <a:p>
            <a:pPr fontAlgn="auto">
              <a:spcAft>
                <a:spcPts val="0"/>
              </a:spcAft>
            </a:pPr>
            <a:r>
              <a:rPr lang="en-US" b="0" dirty="0"/>
              <a:t>Use </a:t>
            </a:r>
            <a:r>
              <a:rPr lang="en-US" b="0" dirty="0">
                <a:solidFill>
                  <a:schemeClr val="accent4">
                    <a:lumMod val="40000"/>
                    <a:lumOff val="60000"/>
                  </a:schemeClr>
                </a:solidFill>
              </a:rPr>
              <a:t>colorizers</a:t>
            </a:r>
          </a:p>
          <a:p>
            <a:pPr fontAlgn="auto">
              <a:spcAft>
                <a:spcPts val="0"/>
              </a:spcAft>
            </a:pPr>
            <a:endParaRPr lang="en-US" b="0" dirty="0">
              <a:solidFill>
                <a:schemeClr val="accent4">
                  <a:lumMod val="40000"/>
                  <a:lumOff val="60000"/>
                </a:schemeClr>
              </a:solidFill>
            </a:endParaRPr>
          </a:p>
          <a:p>
            <a:pPr fontAlgn="auto">
              <a:spcAft>
                <a:spcPts val="0"/>
              </a:spcAft>
            </a:pPr>
            <a:r>
              <a:rPr lang="en-US" b="0" dirty="0">
                <a:solidFill>
                  <a:schemeClr val="bg2"/>
                </a:solidFill>
              </a:rPr>
              <a:t>Types of colorizers:</a:t>
            </a:r>
          </a:p>
          <a:p>
            <a:pPr fontAlgn="auto">
              <a:spcAft>
                <a:spcPts val="0"/>
              </a:spcAft>
            </a:pPr>
            <a:endParaRPr lang="en-US" b="0" dirty="0">
              <a:solidFill>
                <a:schemeClr val="bg2"/>
              </a:solidFill>
            </a:endParaRPr>
          </a:p>
          <a:p>
            <a:pPr fontAlgn="auto">
              <a:spcAft>
                <a:spcPts val="0"/>
              </a:spcAft>
            </a:pPr>
            <a:r>
              <a:rPr lang="en-US" b="0" dirty="0">
                <a:solidFill>
                  <a:schemeClr val="bg2"/>
                </a:solidFill>
              </a:rPr>
              <a:t>1. </a:t>
            </a:r>
            <a:r>
              <a:rPr lang="en-US" b="0" dirty="0" err="1">
                <a:solidFill>
                  <a:schemeClr val="bg2"/>
                </a:solidFill>
              </a:rPr>
              <a:t>RasterClassifyColorizer</a:t>
            </a:r>
            <a:endParaRPr lang="en-US" b="0" dirty="0">
              <a:solidFill>
                <a:schemeClr val="bg2"/>
              </a:solidFill>
            </a:endParaRPr>
          </a:p>
          <a:p>
            <a:pPr fontAlgn="auto">
              <a:spcAft>
                <a:spcPts val="0"/>
              </a:spcAft>
            </a:pPr>
            <a:r>
              <a:rPr lang="en-US" b="0" dirty="0">
                <a:solidFill>
                  <a:schemeClr val="bg2"/>
                </a:solidFill>
              </a:rPr>
              <a:t>2. </a:t>
            </a:r>
            <a:r>
              <a:rPr lang="en-US" b="0" dirty="0" err="1">
                <a:solidFill>
                  <a:schemeClr val="bg2"/>
                </a:solidFill>
              </a:rPr>
              <a:t>RasterUniqueValueColorizer</a:t>
            </a:r>
            <a:endParaRPr lang="en-US" b="0" dirty="0">
              <a:solidFill>
                <a:schemeClr val="bg2"/>
              </a:solidFill>
            </a:endParaRPr>
          </a:p>
          <a:p>
            <a:pPr fontAlgn="auto">
              <a:spcAft>
                <a:spcPts val="0"/>
              </a:spcAft>
            </a:pPr>
            <a:r>
              <a:rPr lang="en-US" b="0" dirty="0">
                <a:solidFill>
                  <a:schemeClr val="bg2"/>
                </a:solidFill>
              </a:rPr>
              <a:t>3. </a:t>
            </a:r>
            <a:r>
              <a:rPr lang="en-US" b="0" dirty="0" err="1">
                <a:solidFill>
                  <a:schemeClr val="bg2"/>
                </a:solidFill>
              </a:rPr>
              <a:t>RasterStretchColorizer</a:t>
            </a: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endParaRPr lang="en-US" b="0" dirty="0"/>
          </a:p>
        </p:txBody>
      </p:sp>
      <p:sp>
        <p:nvSpPr>
          <p:cNvPr id="6" name="Content Placeholder 5">
            <a:extLst>
              <a:ext uri="{FF2B5EF4-FFF2-40B4-BE49-F238E27FC236}">
                <a16:creationId xmlns:a16="http://schemas.microsoft.com/office/drawing/2014/main" id="{2EBE2EBC-0760-C801-0D5D-6435C2A0B5EC}"/>
              </a:ext>
            </a:extLst>
          </p:cNvPr>
          <p:cNvSpPr>
            <a:spLocks noGrp="1"/>
          </p:cNvSpPr>
          <p:nvPr>
            <p:ph idx="1"/>
          </p:nvPr>
        </p:nvSpPr>
        <p:spPr/>
        <p:txBody>
          <a:bodyPr/>
          <a:lstStyle/>
          <a:p>
            <a:endParaRPr lang="en-US" dirty="0"/>
          </a:p>
        </p:txBody>
      </p:sp>
      <p:pic>
        <p:nvPicPr>
          <p:cNvPr id="8" name="Picture 7">
            <a:extLst>
              <a:ext uri="{FF2B5EF4-FFF2-40B4-BE49-F238E27FC236}">
                <a16:creationId xmlns:a16="http://schemas.microsoft.com/office/drawing/2014/main" id="{50A5D545-0CC3-7016-615A-4FDF180B8248}"/>
              </a:ext>
            </a:extLst>
          </p:cNvPr>
          <p:cNvPicPr>
            <a:picLocks noChangeAspect="1"/>
          </p:cNvPicPr>
          <p:nvPr/>
        </p:nvPicPr>
        <p:blipFill rotWithShape="1">
          <a:blip r:embed="rId2"/>
          <a:srcRect l="3486"/>
          <a:stretch/>
        </p:blipFill>
        <p:spPr>
          <a:xfrm>
            <a:off x="228600" y="990600"/>
            <a:ext cx="4219575" cy="3476625"/>
          </a:xfrm>
          <a:prstGeom prst="rect">
            <a:avLst/>
          </a:prstGeom>
        </p:spPr>
      </p:pic>
    </p:spTree>
    <p:extLst>
      <p:ext uri="{BB962C8B-B14F-4D97-AF65-F5344CB8AC3E}">
        <p14:creationId xmlns:p14="http://schemas.microsoft.com/office/powerpoint/2010/main" val="33168768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 For Feature layers</a:t>
            </a:r>
          </a:p>
        </p:txBody>
      </p:sp>
      <p:sp>
        <p:nvSpPr>
          <p:cNvPr id="3" name="Content Placeholder 2">
            <a:extLst>
              <a:ext uri="{FF2B5EF4-FFF2-40B4-BE49-F238E27FC236}">
                <a16:creationId xmlns:a16="http://schemas.microsoft.com/office/drawing/2014/main" id="{5C15B23D-485B-68AC-CF71-DAEBEF5C70B5}"/>
              </a:ext>
            </a:extLst>
          </p:cNvPr>
          <p:cNvSpPr>
            <a:spLocks noGrp="1"/>
          </p:cNvSpPr>
          <p:nvPr>
            <p:ph idx="1"/>
          </p:nvPr>
        </p:nvSpPr>
        <p:spPr>
          <a:xfrm>
            <a:off x="1905000" y="838200"/>
            <a:ext cx="7239000" cy="6019800"/>
          </a:xfrm>
        </p:spPr>
        <p:txBody>
          <a:bodyPr>
            <a:normAutofit fontScale="85000" lnSpcReduction="10000"/>
          </a:bodyPr>
          <a:lstStyle/>
          <a:p>
            <a:pPr fontAlgn="auto">
              <a:spcAft>
                <a:spcPts val="0"/>
              </a:spcAft>
            </a:pPr>
            <a:endParaRPr lang="en-US" b="0" dirty="0">
              <a:solidFill>
                <a:schemeClr val="bg2"/>
              </a:solidFill>
            </a:endParaRPr>
          </a:p>
          <a:p>
            <a:pPr fontAlgn="auto">
              <a:spcAft>
                <a:spcPts val="0"/>
              </a:spcAft>
            </a:pPr>
            <a:r>
              <a:rPr lang="en-US" sz="2400" b="0" dirty="0">
                <a:solidFill>
                  <a:schemeClr val="bg2"/>
                </a:solidFill>
              </a:rPr>
              <a:t>1. </a:t>
            </a:r>
            <a:r>
              <a:rPr lang="en-US" sz="2400" b="0" dirty="0" err="1">
                <a:solidFill>
                  <a:schemeClr val="bg2"/>
                </a:solidFill>
              </a:rPr>
              <a:t>GraduatedColorsRenderer</a:t>
            </a:r>
            <a:r>
              <a:rPr lang="en-US" sz="2400" b="0" dirty="0">
                <a:solidFill>
                  <a:schemeClr val="bg2"/>
                </a:solidFill>
              </a:rPr>
              <a:t> </a:t>
            </a:r>
          </a:p>
          <a:p>
            <a:pPr fontAlgn="auto">
              <a:spcAft>
                <a:spcPts val="0"/>
              </a:spcAft>
            </a:pPr>
            <a:r>
              <a:rPr lang="en-US" sz="2400" dirty="0">
                <a:solidFill>
                  <a:srgbClr val="B2B062"/>
                </a:solidFill>
              </a:rPr>
              <a:t>	show a quantitative difference between mapped features </a:t>
            </a:r>
            <a:br>
              <a:rPr lang="en-US" sz="2400" dirty="0">
                <a:solidFill>
                  <a:srgbClr val="B2B062"/>
                </a:solidFill>
              </a:rPr>
            </a:br>
            <a:r>
              <a:rPr lang="en-US" sz="2400" dirty="0">
                <a:solidFill>
                  <a:srgbClr val="B2B062"/>
                </a:solidFill>
              </a:rPr>
              <a:t>	by varying the symbol colors (e.g., binned colors)</a:t>
            </a:r>
          </a:p>
          <a:p>
            <a:pPr fontAlgn="auto">
              <a:spcAft>
                <a:spcPts val="0"/>
              </a:spcAft>
            </a:pPr>
            <a:endParaRPr lang="en-US" sz="2400" b="0" dirty="0">
              <a:solidFill>
                <a:schemeClr val="bg2"/>
              </a:solidFill>
            </a:endParaRPr>
          </a:p>
          <a:p>
            <a:pPr fontAlgn="auto">
              <a:spcAft>
                <a:spcPts val="0"/>
              </a:spcAft>
            </a:pPr>
            <a:r>
              <a:rPr lang="en-US" sz="2400" b="0" dirty="0">
                <a:solidFill>
                  <a:schemeClr val="bg2"/>
                </a:solidFill>
              </a:rPr>
              <a:t>2. </a:t>
            </a:r>
            <a:r>
              <a:rPr lang="en-US" sz="2400" b="0" dirty="0" err="1">
                <a:solidFill>
                  <a:schemeClr val="bg2"/>
                </a:solidFill>
              </a:rPr>
              <a:t>GraduatedSymbolsRenderer</a:t>
            </a:r>
            <a:endParaRPr lang="en-US" sz="2400" dirty="0">
              <a:solidFill>
                <a:schemeClr val="bg2"/>
              </a:solidFill>
            </a:endParaRPr>
          </a:p>
          <a:p>
            <a:pPr fontAlgn="auto">
              <a:spcAft>
                <a:spcPts val="0"/>
              </a:spcAft>
            </a:pPr>
            <a:r>
              <a:rPr lang="en-US" sz="2400" dirty="0">
                <a:solidFill>
                  <a:srgbClr val="B2B062"/>
                </a:solidFill>
              </a:rPr>
              <a:t>	show a quantitative difference between mapped features </a:t>
            </a:r>
            <a:br>
              <a:rPr lang="en-US" sz="2400" dirty="0">
                <a:solidFill>
                  <a:srgbClr val="B2B062"/>
                </a:solidFill>
              </a:rPr>
            </a:br>
            <a:r>
              <a:rPr lang="en-US" sz="2400" dirty="0">
                <a:solidFill>
                  <a:srgbClr val="B2B062"/>
                </a:solidFill>
              </a:rPr>
              <a:t>	by varying the symbol sizes</a:t>
            </a:r>
            <a:endParaRPr lang="en-US" sz="2400" b="0" dirty="0">
              <a:solidFill>
                <a:srgbClr val="B2B062"/>
              </a:solidFill>
            </a:endParaRPr>
          </a:p>
          <a:p>
            <a:pPr fontAlgn="auto">
              <a:spcAft>
                <a:spcPts val="0"/>
              </a:spcAft>
            </a:pPr>
            <a:endParaRPr lang="en-US" sz="2400" b="0" dirty="0">
              <a:solidFill>
                <a:schemeClr val="bg2"/>
              </a:solidFill>
            </a:endParaRPr>
          </a:p>
          <a:p>
            <a:pPr fontAlgn="auto">
              <a:spcAft>
                <a:spcPts val="0"/>
              </a:spcAft>
            </a:pPr>
            <a:r>
              <a:rPr lang="en-US" sz="2400" b="0" dirty="0">
                <a:solidFill>
                  <a:schemeClr val="bg2"/>
                </a:solidFill>
              </a:rPr>
              <a:t>3. </a:t>
            </a:r>
            <a:r>
              <a:rPr lang="en-US" sz="2400" b="0" dirty="0" err="1">
                <a:solidFill>
                  <a:schemeClr val="bg2"/>
                </a:solidFill>
              </a:rPr>
              <a:t>SimpleRenderer</a:t>
            </a:r>
            <a:endParaRPr lang="en-US" sz="2400" dirty="0">
              <a:solidFill>
                <a:schemeClr val="bg2"/>
              </a:solidFill>
            </a:endParaRPr>
          </a:p>
          <a:p>
            <a:pPr fontAlgn="auto">
              <a:spcAft>
                <a:spcPts val="0"/>
              </a:spcAft>
            </a:pPr>
            <a:r>
              <a:rPr lang="en-US" sz="2400" dirty="0">
                <a:solidFill>
                  <a:srgbClr val="B2B062"/>
                </a:solidFill>
              </a:rPr>
              <a:t>	apply the same symbol to all features in a layer</a:t>
            </a:r>
          </a:p>
          <a:p>
            <a:pPr fontAlgn="auto">
              <a:spcAft>
                <a:spcPts val="0"/>
              </a:spcAft>
            </a:pPr>
            <a:endParaRPr lang="en-US" sz="2400" dirty="0">
              <a:solidFill>
                <a:schemeClr val="bg2"/>
              </a:solidFill>
            </a:endParaRPr>
          </a:p>
          <a:p>
            <a:pPr fontAlgn="auto">
              <a:spcAft>
                <a:spcPts val="0"/>
              </a:spcAft>
            </a:pPr>
            <a:r>
              <a:rPr lang="en-US" sz="2400" b="0" dirty="0">
                <a:solidFill>
                  <a:schemeClr val="bg2"/>
                </a:solidFill>
              </a:rPr>
              <a:t>4. </a:t>
            </a:r>
            <a:r>
              <a:rPr lang="en-US" sz="2400" b="0" dirty="0" err="1">
                <a:solidFill>
                  <a:schemeClr val="bg2"/>
                </a:solidFill>
              </a:rPr>
              <a:t>UniqueValueRenderer</a:t>
            </a:r>
            <a:endParaRPr lang="en-US" sz="2400" b="0" dirty="0">
              <a:solidFill>
                <a:schemeClr val="bg2"/>
              </a:solidFill>
            </a:endParaRPr>
          </a:p>
          <a:p>
            <a:pPr fontAlgn="auto">
              <a:spcAft>
                <a:spcPts val="0"/>
              </a:spcAft>
            </a:pPr>
            <a:r>
              <a:rPr lang="en-US" sz="2400" dirty="0">
                <a:solidFill>
                  <a:srgbClr val="B2B062"/>
                </a:solidFill>
              </a:rPr>
              <a:t>	symbolize qualitative categories of values</a:t>
            </a:r>
            <a:endParaRPr lang="en-US" sz="2400" b="0" dirty="0">
              <a:solidFill>
                <a:schemeClr val="bg2"/>
              </a:solidFill>
            </a:endParaRPr>
          </a:p>
          <a:p>
            <a:pPr fontAlgn="auto">
              <a:spcAft>
                <a:spcPts val="0"/>
              </a:spcAft>
            </a:pPr>
            <a:br>
              <a:rPr lang="en-US" sz="2400" dirty="0">
                <a:solidFill>
                  <a:schemeClr val="bg2"/>
                </a:solidFill>
              </a:rPr>
            </a:br>
            <a:r>
              <a:rPr lang="en-US" sz="2400" dirty="0">
                <a:solidFill>
                  <a:schemeClr val="bg2"/>
                </a:solidFill>
              </a:rPr>
              <a:t>5. </a:t>
            </a:r>
            <a:r>
              <a:rPr lang="en-US" sz="2400" dirty="0" err="1">
                <a:solidFill>
                  <a:schemeClr val="bg2"/>
                </a:solidFill>
              </a:rPr>
              <a:t>UnclassedColorsRenderer</a:t>
            </a:r>
            <a:endParaRPr lang="en-US" sz="2400" dirty="0">
              <a:solidFill>
                <a:schemeClr val="bg2"/>
              </a:solidFill>
            </a:endParaRPr>
          </a:p>
          <a:p>
            <a:pPr fontAlgn="auto">
              <a:spcAft>
                <a:spcPts val="0"/>
              </a:spcAft>
            </a:pPr>
            <a:r>
              <a:rPr lang="en-US" sz="2400" dirty="0">
                <a:solidFill>
                  <a:srgbClr val="B2B062"/>
                </a:solidFill>
              </a:rPr>
              <a:t>	show quantitative differences in feature values with a  	</a:t>
            </a:r>
            <a:r>
              <a:rPr lang="en-US" sz="2400" i="1" dirty="0">
                <a:solidFill>
                  <a:srgbClr val="B2B062"/>
                </a:solidFill>
              </a:rPr>
              <a:t>continuous</a:t>
            </a:r>
            <a:r>
              <a:rPr lang="en-US" sz="2400" dirty="0">
                <a:solidFill>
                  <a:srgbClr val="B2B062"/>
                </a:solidFill>
              </a:rPr>
              <a:t> color ramp</a:t>
            </a:r>
          </a:p>
        </p:txBody>
      </p:sp>
      <p:pic>
        <p:nvPicPr>
          <p:cNvPr id="2050" name="Picture 2" descr="Graduated colors—ArcGIS Pro | Documentation">
            <a:extLst>
              <a:ext uri="{FF2B5EF4-FFF2-40B4-BE49-F238E27FC236}">
                <a16:creationId xmlns:a16="http://schemas.microsoft.com/office/drawing/2014/main" id="{2B018F59-2375-47C0-6445-67FB5AE0CA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138" y="867103"/>
            <a:ext cx="1295400" cy="87439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Map using graduated symbols">
            <a:extLst>
              <a:ext uri="{FF2B5EF4-FFF2-40B4-BE49-F238E27FC236}">
                <a16:creationId xmlns:a16="http://schemas.microsoft.com/office/drawing/2014/main" id="{18EDFAEA-2825-A89D-C809-A0A830F11B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138" y="2047146"/>
            <a:ext cx="1295400" cy="83984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A9EFA3C-ACF9-746D-B5B3-16D40C5068E1}"/>
              </a:ext>
            </a:extLst>
          </p:cNvPr>
          <p:cNvPicPr>
            <a:picLocks noChangeAspect="1"/>
          </p:cNvPicPr>
          <p:nvPr/>
        </p:nvPicPr>
        <p:blipFill>
          <a:blip r:embed="rId5"/>
          <a:stretch>
            <a:fillRect/>
          </a:stretch>
        </p:blipFill>
        <p:spPr>
          <a:xfrm>
            <a:off x="322808" y="3192634"/>
            <a:ext cx="1280686" cy="956575"/>
          </a:xfrm>
          <a:prstGeom prst="rect">
            <a:avLst/>
          </a:prstGeom>
        </p:spPr>
      </p:pic>
      <p:pic>
        <p:nvPicPr>
          <p:cNvPr id="3074" name="Picture 2" descr="Example of unique values symbology">
            <a:extLst>
              <a:ext uri="{FF2B5EF4-FFF2-40B4-BE49-F238E27FC236}">
                <a16:creationId xmlns:a16="http://schemas.microsoft.com/office/drawing/2014/main" id="{3F945D4D-9958-69D9-C4A8-077B4A0175D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4800" y="4454857"/>
            <a:ext cx="1295399" cy="103308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Unclassed colors symbology">
            <a:extLst>
              <a:ext uri="{FF2B5EF4-FFF2-40B4-BE49-F238E27FC236}">
                <a16:creationId xmlns:a16="http://schemas.microsoft.com/office/drawing/2014/main" id="{50F539FD-335D-1512-E08A-4373A0D35C2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714" y="5793588"/>
            <a:ext cx="1299485" cy="87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068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1F7F9B-C70A-0606-2D27-EC78A84B2FB6}"/>
              </a:ext>
            </a:extLst>
          </p:cNvPr>
          <p:cNvSpPr>
            <a:spLocks noGrp="1"/>
          </p:cNvSpPr>
          <p:nvPr>
            <p:ph type="title"/>
          </p:nvPr>
        </p:nvSpPr>
        <p:spPr/>
        <p:txBody>
          <a:bodyPr/>
          <a:lstStyle/>
          <a:p>
            <a:r>
              <a:rPr lang="en-US" dirty="0"/>
              <a:t>Symbology for Raster Layers</a:t>
            </a:r>
          </a:p>
        </p:txBody>
      </p:sp>
      <p:sp>
        <p:nvSpPr>
          <p:cNvPr id="5" name="Content Placeholder 2">
            <a:extLst>
              <a:ext uri="{FF2B5EF4-FFF2-40B4-BE49-F238E27FC236}">
                <a16:creationId xmlns:a16="http://schemas.microsoft.com/office/drawing/2014/main" id="{89702E0D-D99F-4A06-B830-6A870FC99E40}"/>
              </a:ext>
            </a:extLst>
          </p:cNvPr>
          <p:cNvSpPr txBox="1">
            <a:spLocks/>
          </p:cNvSpPr>
          <p:nvPr/>
        </p:nvSpPr>
        <p:spPr>
          <a:xfrm>
            <a:off x="2438400" y="1981200"/>
            <a:ext cx="6553200" cy="4114800"/>
          </a:xfrm>
          <a:prstGeom prst="rect">
            <a:avLst/>
          </a:prstGeom>
        </p:spPr>
        <p:txBody>
          <a:bodyPr vert="horz" lIns="91440" tIns="45720" rIns="91440" bIns="45720" rtlCol="0">
            <a:normAutofit fontScale="92500" lnSpcReduction="10000"/>
          </a:bodyPr>
          <a:lstStyle>
            <a:lvl1pPr marL="0" indent="0" algn="l" defTabSz="685800" rtl="0" eaLnBrk="1" latinLnBrk="0" hangingPunct="1">
              <a:lnSpc>
                <a:spcPct val="90000"/>
              </a:lnSpc>
              <a:spcBef>
                <a:spcPts val="750"/>
              </a:spcBef>
              <a:buFont typeface="Arial" panose="020B0604020202020204" pitchFamily="34" charset="0"/>
              <a:buNone/>
              <a:defRPr sz="2100" kern="1200">
                <a:solidFill>
                  <a:srgbClr val="D9D9D9"/>
                </a:solidFill>
                <a:latin typeface="+mn-lt"/>
                <a:ea typeface="+mn-ea"/>
                <a:cs typeface="+mn-cs"/>
              </a:defRPr>
            </a:lvl1pPr>
            <a:lvl2pPr marL="342900" indent="0" algn="l" defTabSz="685800" rtl="0" eaLnBrk="1" latinLnBrk="0" hangingPunct="1">
              <a:lnSpc>
                <a:spcPct val="90000"/>
              </a:lnSpc>
              <a:spcBef>
                <a:spcPts val="375"/>
              </a:spcBef>
              <a:buFont typeface="Arial" panose="020B0604020202020204" pitchFamily="34" charset="0"/>
              <a:buNone/>
              <a:defRPr sz="1800" kern="1200">
                <a:solidFill>
                  <a:srgbClr val="D9D9D9"/>
                </a:solidFill>
                <a:latin typeface="+mn-lt"/>
                <a:ea typeface="+mn-ea"/>
                <a:cs typeface="+mn-cs"/>
              </a:defRPr>
            </a:lvl2pPr>
            <a:lvl3pPr marL="685800" indent="0" algn="l" defTabSz="685800" rtl="0" eaLnBrk="1" latinLnBrk="0" hangingPunct="1">
              <a:lnSpc>
                <a:spcPct val="90000"/>
              </a:lnSpc>
              <a:spcBef>
                <a:spcPts val="375"/>
              </a:spcBef>
              <a:buFont typeface="Arial" panose="020B0604020202020204" pitchFamily="34" charset="0"/>
              <a:buNone/>
              <a:defRPr sz="1500" kern="1200">
                <a:solidFill>
                  <a:srgbClr val="D9D9D9"/>
                </a:solidFill>
                <a:latin typeface="+mn-lt"/>
                <a:ea typeface="+mn-ea"/>
                <a:cs typeface="+mn-cs"/>
              </a:defRPr>
            </a:lvl3pPr>
            <a:lvl4pPr marL="10287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4pPr>
            <a:lvl5pPr marL="1371600" indent="0" algn="l" defTabSz="685800" rtl="0" eaLnBrk="1" latinLnBrk="0" hangingPunct="1">
              <a:lnSpc>
                <a:spcPct val="90000"/>
              </a:lnSpc>
              <a:spcBef>
                <a:spcPts val="375"/>
              </a:spcBef>
              <a:buFont typeface="Arial" panose="020B0604020202020204" pitchFamily="34" charset="0"/>
              <a:buNone/>
              <a:defRPr sz="1350" kern="1200">
                <a:solidFill>
                  <a:srgbClr val="D9D9D9"/>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457200" indent="-457200" fontAlgn="auto">
              <a:spcAft>
                <a:spcPts val="0"/>
              </a:spcAft>
              <a:buAutoNum type="arabicPeriod"/>
            </a:pPr>
            <a:r>
              <a:rPr lang="en-US" b="0" dirty="0" err="1">
                <a:solidFill>
                  <a:schemeClr val="bg2"/>
                </a:solidFill>
              </a:rPr>
              <a:t>RasterClassifyColorizer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group pixels in a specified number of classes</a:t>
            </a: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r>
              <a:rPr lang="en-US" b="0" dirty="0">
                <a:solidFill>
                  <a:schemeClr val="bg2"/>
                </a:solidFill>
              </a:rPr>
              <a:t>2.     </a:t>
            </a:r>
            <a:r>
              <a:rPr lang="en-US" b="0" dirty="0" err="1">
                <a:solidFill>
                  <a:schemeClr val="bg2"/>
                </a:solidFill>
              </a:rPr>
              <a:t>RasterUniqueValueColorizer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randomly assigns a color to each value in a dataset</a:t>
            </a: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endParaRPr lang="en-US" b="0" dirty="0">
              <a:solidFill>
                <a:schemeClr val="bg2"/>
              </a:solidFill>
            </a:endParaRPr>
          </a:p>
          <a:p>
            <a:pPr fontAlgn="auto">
              <a:spcAft>
                <a:spcPts val="0"/>
              </a:spcAft>
            </a:pPr>
            <a:r>
              <a:rPr lang="en-US" b="0" dirty="0">
                <a:solidFill>
                  <a:schemeClr val="bg2"/>
                </a:solidFill>
              </a:rPr>
              <a:t>3.     </a:t>
            </a:r>
            <a:r>
              <a:rPr lang="en-US" b="0" dirty="0" err="1">
                <a:solidFill>
                  <a:schemeClr val="bg2"/>
                </a:solidFill>
              </a:rPr>
              <a:t>RasterStretchColorizer</a:t>
            </a:r>
            <a:endParaRPr lang="en-US" b="0" dirty="0">
              <a:solidFill>
                <a:schemeClr val="bg2"/>
              </a:solidFill>
            </a:endParaRPr>
          </a:p>
          <a:p>
            <a:pPr fontAlgn="auto">
              <a:spcAft>
                <a:spcPts val="0"/>
              </a:spcAft>
            </a:pPr>
            <a:r>
              <a:rPr lang="en-US" b="0" dirty="0">
                <a:solidFill>
                  <a:schemeClr val="bg2"/>
                </a:solidFill>
              </a:rPr>
              <a:t>	</a:t>
            </a:r>
            <a:r>
              <a:rPr lang="en-US" b="0" dirty="0">
                <a:solidFill>
                  <a:srgbClr val="B2B062"/>
                </a:solidFill>
              </a:rPr>
              <a:t>define the range of values to be displayed &amp; apply a         </a:t>
            </a:r>
            <a:br>
              <a:rPr lang="en-US" b="0" dirty="0">
                <a:solidFill>
                  <a:srgbClr val="B2B062"/>
                </a:solidFill>
              </a:rPr>
            </a:br>
            <a:r>
              <a:rPr lang="en-US" b="0" dirty="0">
                <a:solidFill>
                  <a:srgbClr val="B2B062"/>
                </a:solidFill>
              </a:rPr>
              <a:t>             continuous color ramp to those values</a:t>
            </a:r>
          </a:p>
          <a:p>
            <a:pPr fontAlgn="auto">
              <a:spcAft>
                <a:spcPts val="0"/>
              </a:spcAft>
            </a:pPr>
            <a:endParaRPr lang="en-US" b="0" dirty="0"/>
          </a:p>
        </p:txBody>
      </p:sp>
      <p:pic>
        <p:nvPicPr>
          <p:cNvPr id="1026" name="Picture 2" descr="Unique Values symbology">
            <a:extLst>
              <a:ext uri="{FF2B5EF4-FFF2-40B4-BE49-F238E27FC236}">
                <a16:creationId xmlns:a16="http://schemas.microsoft.com/office/drawing/2014/main" id="{C3B38733-211F-22B5-2AF1-628AA24AF4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3276821"/>
            <a:ext cx="1423376" cy="118872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Stretch symbology using a single band">
            <a:extLst>
              <a:ext uri="{FF2B5EF4-FFF2-40B4-BE49-F238E27FC236}">
                <a16:creationId xmlns:a16="http://schemas.microsoft.com/office/drawing/2014/main" id="{0B2B54F8-4B5E-CAAD-A16F-F3BAC0473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4946917"/>
            <a:ext cx="1426464" cy="123136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lassify symbology">
            <a:extLst>
              <a:ext uri="{FF2B5EF4-FFF2-40B4-BE49-F238E27FC236}">
                <a16:creationId xmlns:a16="http://schemas.microsoft.com/office/drawing/2014/main" id="{B14BAFA3-2EC8-EB01-27F7-61B6F2E9296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6512" y="1371835"/>
            <a:ext cx="1426464" cy="14236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6160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2C727-19DF-8098-0D71-05BF6E855AB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2C993B-D3B9-6DB5-9BE3-738DA88FE114}"/>
              </a:ext>
            </a:extLst>
          </p:cNvPr>
          <p:cNvSpPr>
            <a:spLocks noGrp="1"/>
          </p:cNvSpPr>
          <p:nvPr>
            <p:ph idx="1"/>
          </p:nvPr>
        </p:nvSpPr>
        <p:spPr/>
        <p:txBody>
          <a:bodyPr/>
          <a:lstStyle/>
          <a:p>
            <a:endParaRPr lang="en-US"/>
          </a:p>
        </p:txBody>
      </p:sp>
      <p:pic>
        <p:nvPicPr>
          <p:cNvPr id="2050" name="Picture 2" descr="Screenshot: Symbology pane - Format Line Symbol, showing various line types">
            <a:extLst>
              <a:ext uri="{FF2B5EF4-FFF2-40B4-BE49-F238E27FC236}">
                <a16:creationId xmlns:a16="http://schemas.microsoft.com/office/drawing/2014/main" id="{86FB11A8-452C-B237-339E-98AF8A98AA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76475" y="0"/>
            <a:ext cx="45910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54713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A2C983-C8BE-E2DE-0A69-9B0626AF4A7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01C730A-5FDE-8EA3-4850-A3B3EB6B2F92}"/>
              </a:ext>
            </a:extLst>
          </p:cNvPr>
          <p:cNvSpPr>
            <a:spLocks noGrp="1"/>
          </p:cNvSpPr>
          <p:nvPr>
            <p:ph idx="1"/>
          </p:nvPr>
        </p:nvSpPr>
        <p:spPr/>
        <p:txBody>
          <a:bodyPr/>
          <a:lstStyle/>
          <a:p>
            <a:endParaRPr lang="en-US"/>
          </a:p>
        </p:txBody>
      </p:sp>
      <p:pic>
        <p:nvPicPr>
          <p:cNvPr id="1026" name="Picture 2" descr="Screenshot: Symbology pane: symbol properties, layers, and structures tabs highlighted">
            <a:extLst>
              <a:ext uri="{FF2B5EF4-FFF2-40B4-BE49-F238E27FC236}">
                <a16:creationId xmlns:a16="http://schemas.microsoft.com/office/drawing/2014/main" id="{B9357EC8-5C96-D1ED-EFD8-39D6B28230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25" y="0"/>
            <a:ext cx="90487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7262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5137E-C7AF-374B-3894-FF42D7E2D834}"/>
              </a:ext>
            </a:extLst>
          </p:cNvPr>
          <p:cNvSpPr>
            <a:spLocks noGrp="1"/>
          </p:cNvSpPr>
          <p:nvPr>
            <p:ph type="title"/>
          </p:nvPr>
        </p:nvSpPr>
        <p:spPr/>
        <p:txBody>
          <a:bodyPr/>
          <a:lstStyle/>
          <a:p>
            <a:r>
              <a:rPr lang="en-US" dirty="0"/>
              <a:t>Workflow for modifying symbology</a:t>
            </a:r>
          </a:p>
        </p:txBody>
      </p:sp>
      <p:sp>
        <p:nvSpPr>
          <p:cNvPr id="3" name="Content Placeholder 2">
            <a:extLst>
              <a:ext uri="{FF2B5EF4-FFF2-40B4-BE49-F238E27FC236}">
                <a16:creationId xmlns:a16="http://schemas.microsoft.com/office/drawing/2014/main" id="{166CCCC1-A2BC-FF27-29F7-38E43769674C}"/>
              </a:ext>
            </a:extLst>
          </p:cNvPr>
          <p:cNvSpPr>
            <a:spLocks noGrp="1"/>
          </p:cNvSpPr>
          <p:nvPr>
            <p:ph idx="1"/>
          </p:nvPr>
        </p:nvSpPr>
        <p:spPr>
          <a:xfrm>
            <a:off x="152400" y="1143000"/>
            <a:ext cx="8991600" cy="5410200"/>
          </a:xfrm>
        </p:spPr>
        <p:txBody>
          <a:bodyPr>
            <a:normAutofit/>
          </a:bodyPr>
          <a:lstStyle/>
          <a:p>
            <a:r>
              <a:rPr lang="en-US" sz="2000" dirty="0">
                <a:solidFill>
                  <a:srgbClr val="6A9955"/>
                </a:solidFill>
                <a:latin typeface="Consolas" panose="020B0609020204030204" pitchFamily="49" charset="0"/>
              </a:rPr>
              <a:t># Get the </a:t>
            </a:r>
            <a:r>
              <a:rPr lang="en-US" sz="2000" dirty="0" err="1">
                <a:solidFill>
                  <a:srgbClr val="6A9955"/>
                </a:solidFill>
                <a:latin typeface="Consolas" panose="020B0609020204030204" pitchFamily="49" charset="0"/>
              </a:rPr>
              <a:t>ArcGISProject</a:t>
            </a:r>
            <a:r>
              <a:rPr lang="en-US" sz="2000" dirty="0">
                <a:solidFill>
                  <a:srgbClr val="6A9955"/>
                </a:solidFill>
                <a:latin typeface="Consolas" panose="020B0609020204030204" pitchFamily="49" charset="0"/>
              </a:rPr>
              <a:t> object.</a:t>
            </a:r>
          </a:p>
          <a:p>
            <a:r>
              <a:rPr lang="en-US" sz="2000" dirty="0">
                <a:solidFill>
                  <a:srgbClr val="6A9955"/>
                </a:solidFill>
                <a:latin typeface="Consolas" panose="020B0609020204030204" pitchFamily="49" charset="0"/>
              </a:rPr>
              <a:t># Get the Map object.</a:t>
            </a:r>
          </a:p>
          <a:p>
            <a:r>
              <a:rPr lang="en-US" sz="2000" dirty="0">
                <a:solidFill>
                  <a:srgbClr val="6A9955"/>
                </a:solidFill>
                <a:latin typeface="Consolas" panose="020B0609020204030204" pitchFamily="49" charset="0"/>
              </a:rPr>
              <a:t># Get the Layer object.</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Get </a:t>
            </a:r>
            <a:r>
              <a:rPr lang="en-US" sz="2000" dirty="0">
                <a:solidFill>
                  <a:srgbClr val="6A9955"/>
                </a:solidFill>
                <a:latin typeface="Consolas" panose="020B0609020204030204" pitchFamily="49" charset="0"/>
              </a:rPr>
              <a:t>the Layer’s Symbology object in a variable.</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Modify</a:t>
            </a:r>
            <a:r>
              <a:rPr lang="en-US" sz="2000" dirty="0">
                <a:solidFill>
                  <a:srgbClr val="6A9955"/>
                </a:solidFill>
                <a:latin typeface="Consolas" panose="020B0609020204030204" pitchFamily="49" charset="0"/>
              </a:rPr>
              <a:t> the properties of the renderer of the copied Symbology object.</a:t>
            </a:r>
          </a:p>
          <a:p>
            <a:endParaRPr lang="en-US" sz="2000" dirty="0">
              <a:solidFill>
                <a:srgbClr val="6A9955"/>
              </a:solidFill>
              <a:latin typeface="Consolas" panose="020B0609020204030204" pitchFamily="49" charset="0"/>
            </a:endParaRPr>
          </a:p>
          <a:p>
            <a:r>
              <a:rPr lang="en-US" sz="2000" dirty="0">
                <a:solidFill>
                  <a:srgbClr val="6A9955"/>
                </a:solidFill>
                <a:latin typeface="Consolas" panose="020B0609020204030204" pitchFamily="49" charset="0"/>
              </a:rPr>
              <a:t># </a:t>
            </a:r>
            <a:r>
              <a:rPr lang="en-US" sz="2000" b="1" dirty="0">
                <a:solidFill>
                  <a:srgbClr val="6A9955"/>
                </a:solidFill>
                <a:latin typeface="Consolas" panose="020B0609020204030204" pitchFamily="49" charset="0"/>
              </a:rPr>
              <a:t>Set the layer’s Symbology property </a:t>
            </a:r>
            <a:r>
              <a:rPr lang="en-US" sz="2000" dirty="0">
                <a:solidFill>
                  <a:srgbClr val="6A9955"/>
                </a:solidFill>
                <a:latin typeface="Consolas" panose="020B0609020204030204" pitchFamily="49" charset="0"/>
              </a:rPr>
              <a:t>to the modified symbology.</a:t>
            </a:r>
          </a:p>
          <a:p>
            <a:endParaRPr lang="en-US" dirty="0"/>
          </a:p>
          <a:p>
            <a:r>
              <a:rPr lang="en-US" dirty="0"/>
              <a:t> </a:t>
            </a:r>
          </a:p>
        </p:txBody>
      </p:sp>
    </p:spTree>
    <p:extLst>
      <p:ext uri="{BB962C8B-B14F-4D97-AF65-F5344CB8AC3E}">
        <p14:creationId xmlns:p14="http://schemas.microsoft.com/office/powerpoint/2010/main" val="39616395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a:xfrm>
            <a:off x="914400" y="2667000"/>
            <a:ext cx="2362200" cy="457200"/>
          </a:xfrm>
        </p:spPr>
        <p:txBody>
          <a:bodyPr/>
          <a:lstStyle/>
          <a:p>
            <a:r>
              <a:rPr lang="en-US" sz="11500" dirty="0" err="1"/>
              <a:t>mp</a:t>
            </a:r>
            <a:endParaRPr lang="en-US" sz="11500" dirty="0"/>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3124200" y="2819400"/>
            <a:ext cx="4267200" cy="457200"/>
          </a:xfrm>
        </p:spPr>
        <p:txBody>
          <a:bodyPr/>
          <a:lstStyle/>
          <a:p>
            <a:r>
              <a:rPr lang="en-US" dirty="0"/>
              <a:t>The module for mapping in Python</a:t>
            </a:r>
          </a:p>
          <a:p>
            <a:endParaRPr lang="en-US" dirty="0"/>
          </a:p>
        </p:txBody>
      </p:sp>
    </p:spTree>
    <p:extLst>
      <p:ext uri="{BB962C8B-B14F-4D97-AF65-F5344CB8AC3E}">
        <p14:creationId xmlns:p14="http://schemas.microsoft.com/office/powerpoint/2010/main" val="427778046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877A4-E433-5090-9CB2-C7C4250092F1}"/>
              </a:ext>
            </a:extLst>
          </p:cNvPr>
          <p:cNvSpPr>
            <a:spLocks noGrp="1"/>
          </p:cNvSpPr>
          <p:nvPr>
            <p:ph type="title"/>
          </p:nvPr>
        </p:nvSpPr>
        <p:spPr/>
        <p:txBody>
          <a:bodyPr/>
          <a:lstStyle/>
          <a:p>
            <a:r>
              <a:rPr lang="en-US" dirty="0"/>
              <a:t>Using a Gallery Style</a:t>
            </a:r>
          </a:p>
        </p:txBody>
      </p:sp>
      <p:sp>
        <p:nvSpPr>
          <p:cNvPr id="3" name="Content Placeholder 2">
            <a:extLst>
              <a:ext uri="{FF2B5EF4-FFF2-40B4-BE49-F238E27FC236}">
                <a16:creationId xmlns:a16="http://schemas.microsoft.com/office/drawing/2014/main" id="{42508551-D5E4-7514-BFC5-70215474927A}"/>
              </a:ext>
            </a:extLst>
          </p:cNvPr>
          <p:cNvSpPr>
            <a:spLocks noGrp="1"/>
          </p:cNvSpPr>
          <p:nvPr>
            <p:ph idx="1"/>
          </p:nvPr>
        </p:nvSpPr>
        <p:spPr/>
        <p:txBody>
          <a:bodyPr>
            <a:normAutofit fontScale="92500" lnSpcReduction="10000"/>
          </a:bodyPr>
          <a:lstStyle/>
          <a:p>
            <a:r>
              <a:rPr lang="en-US" b="0" dirty="0">
                <a:solidFill>
                  <a:srgbClr val="6A9955"/>
                </a:solidFill>
                <a:effectLst/>
                <a:latin typeface="Consolas" panose="020B0609020204030204" pitchFamily="49" charset="0"/>
              </a:rPr>
              <a:t># Get </a:t>
            </a:r>
            <a:r>
              <a:rPr lang="en-US" dirty="0" err="1">
                <a:solidFill>
                  <a:srgbClr val="6A9955"/>
                </a:solidFill>
                <a:latin typeface="Consolas" panose="020B0609020204030204" pitchFamily="49" charset="0"/>
              </a:rPr>
              <a:t>ArcGISProject</a:t>
            </a:r>
            <a:r>
              <a:rPr lang="en-US" dirty="0">
                <a:solidFill>
                  <a:srgbClr val="6A9955"/>
                </a:solidFill>
                <a:latin typeface="Consolas" panose="020B0609020204030204" pitchFamily="49" charset="0"/>
              </a:rPr>
              <a:t>, M</a:t>
            </a:r>
            <a:r>
              <a:rPr lang="en-US" b="0" dirty="0">
                <a:solidFill>
                  <a:srgbClr val="6A9955"/>
                </a:solidFill>
                <a:effectLst/>
                <a:latin typeface="Consolas" panose="020B0609020204030204" pitchFamily="49" charset="0"/>
              </a:rPr>
              <a:t>ap, and Layer objects.</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endParaRPr lang="en-US" b="0" dirty="0">
              <a:solidFill>
                <a:srgbClr val="6A9955"/>
              </a:solidFill>
              <a:effectLst/>
              <a:latin typeface="Consolas" panose="020B0609020204030204" pitchFamily="49" charset="0"/>
            </a:endParaRPr>
          </a:p>
          <a:p>
            <a:r>
              <a:rPr lang="en-US" b="0" dirty="0">
                <a:solidFill>
                  <a:srgbClr val="D4D4D4"/>
                </a:solidFill>
                <a:effectLst/>
                <a:latin typeface="Consolas" panose="020B0609020204030204" pitchFamily="49" charset="0"/>
              </a:rPr>
              <a:t>maps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maps[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layers = </a:t>
            </a:r>
            <a:r>
              <a:rPr lang="en-US" b="0" dirty="0" err="1">
                <a:solidFill>
                  <a:srgbClr val="D4D4D4"/>
                </a:solidFill>
                <a:effectLst/>
                <a:latin typeface="Consolas" panose="020B0609020204030204" pitchFamily="49" charset="0"/>
              </a:rPr>
              <a:t>myMap.listLayers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myLayer</a:t>
            </a:r>
            <a:r>
              <a:rPr lang="en-US" b="0" dirty="0">
                <a:solidFill>
                  <a:srgbClr val="D4D4D4"/>
                </a:solidFill>
                <a:effectLst/>
                <a:latin typeface="Consolas" panose="020B0609020204030204" pitchFamily="49" charset="0"/>
              </a:rPr>
              <a:t> = layers[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Symbology object of the Layer object.</a:t>
            </a:r>
            <a:endParaRPr lang="en-US" dirty="0"/>
          </a:p>
          <a:p>
            <a:r>
              <a:rPr lang="en-US" dirty="0" err="1">
                <a:solidFill>
                  <a:srgbClr val="D4D4D4"/>
                </a:solidFill>
                <a:latin typeface="Consolas" panose="020B0609020204030204" pitchFamily="49" charset="0"/>
              </a:rPr>
              <a:t>sym</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myLayer.symbology</a:t>
            </a:r>
            <a:endParaRPr lang="en-US" dirty="0">
              <a:solidFill>
                <a:srgbClr val="D4D4D4"/>
              </a:solidFill>
              <a:latin typeface="Consolas" panose="020B0609020204030204" pitchFamily="49" charset="0"/>
            </a:endParaRP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Modify the Symbology object.</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sym.renderer.symbol.applySymbolFromGallery</a:t>
            </a:r>
            <a:r>
              <a:rPr lang="en-US" dirty="0">
                <a:solidFill>
                  <a:srgbClr val="D4D4D4"/>
                </a:solidFill>
                <a:latin typeface="Consolas" panose="020B0609020204030204" pitchFamily="49" charset="0"/>
              </a:rPr>
              <a:t>("Park")</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Set the Layer object’s symbology.</a:t>
            </a:r>
            <a:endParaRPr lang="en-US" dirty="0">
              <a:solidFill>
                <a:srgbClr val="D4D4D4"/>
              </a:solidFill>
              <a:latin typeface="Consolas" panose="020B0609020204030204" pitchFamily="49" charset="0"/>
            </a:endParaRPr>
          </a:p>
          <a:p>
            <a:r>
              <a:rPr lang="en-US" dirty="0" err="1">
                <a:solidFill>
                  <a:srgbClr val="D4D4D4"/>
                </a:solidFill>
                <a:latin typeface="Consolas" panose="020B0609020204030204" pitchFamily="49" charset="0"/>
              </a:rPr>
              <a:t>myLayer.symbology</a:t>
            </a:r>
            <a:r>
              <a:rPr lang="en-US" dirty="0">
                <a:solidFill>
                  <a:srgbClr val="D4D4D4"/>
                </a:solidFill>
                <a:latin typeface="Consolas" panose="020B0609020204030204" pitchFamily="49" charset="0"/>
              </a:rPr>
              <a:t> = </a:t>
            </a:r>
            <a:r>
              <a:rPr lang="en-US" dirty="0" err="1">
                <a:solidFill>
                  <a:srgbClr val="D4D4D4"/>
                </a:solidFill>
                <a:latin typeface="Consolas" panose="020B0609020204030204" pitchFamily="49" charset="0"/>
              </a:rPr>
              <a:t>sym</a:t>
            </a:r>
            <a:endParaRPr lang="en-US" dirty="0">
              <a:solidFill>
                <a:srgbClr val="D4D4D4"/>
              </a:solidFill>
              <a:latin typeface="Consolas" panose="020B0609020204030204" pitchFamily="49" charset="0"/>
            </a:endParaRPr>
          </a:p>
        </p:txBody>
      </p:sp>
      <p:pic>
        <p:nvPicPr>
          <p:cNvPr id="5" name="Picture 4">
            <a:extLst>
              <a:ext uri="{FF2B5EF4-FFF2-40B4-BE49-F238E27FC236}">
                <a16:creationId xmlns:a16="http://schemas.microsoft.com/office/drawing/2014/main" id="{85333064-3334-0F21-FFBA-A62A6BC975C6}"/>
              </a:ext>
            </a:extLst>
          </p:cNvPr>
          <p:cNvPicPr>
            <a:picLocks noChangeAspect="1"/>
          </p:cNvPicPr>
          <p:nvPr/>
        </p:nvPicPr>
        <p:blipFill>
          <a:blip r:embed="rId2"/>
          <a:stretch>
            <a:fillRect/>
          </a:stretch>
        </p:blipFill>
        <p:spPr>
          <a:xfrm>
            <a:off x="6629400" y="381000"/>
            <a:ext cx="2473339" cy="3886200"/>
          </a:xfrm>
          <a:prstGeom prst="rect">
            <a:avLst/>
          </a:prstGeom>
        </p:spPr>
      </p:pic>
      <p:sp>
        <p:nvSpPr>
          <p:cNvPr id="4" name="Rectangle 3">
            <a:extLst>
              <a:ext uri="{FF2B5EF4-FFF2-40B4-BE49-F238E27FC236}">
                <a16:creationId xmlns:a16="http://schemas.microsoft.com/office/drawing/2014/main" id="{699750A8-B83D-E877-8133-AC0BBC49057C}"/>
              </a:ext>
            </a:extLst>
          </p:cNvPr>
          <p:cNvSpPr/>
          <p:nvPr/>
        </p:nvSpPr>
        <p:spPr>
          <a:xfrm>
            <a:off x="6858000" y="3352800"/>
            <a:ext cx="685800" cy="762000"/>
          </a:xfrm>
          <a:prstGeom prst="rect">
            <a:avLst/>
          </a:prstGeom>
          <a:noFill/>
          <a:ln w="38100">
            <a:solidFill>
              <a:srgbClr val="FF006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E55629D6-DAE2-8D70-A44A-DA21AF468D05}"/>
              </a:ext>
            </a:extLst>
          </p:cNvPr>
          <p:cNvCxnSpPr/>
          <p:nvPr/>
        </p:nvCxnSpPr>
        <p:spPr>
          <a:xfrm flipV="1">
            <a:off x="6365861" y="4191000"/>
            <a:ext cx="644539" cy="6858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5559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3541447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Tree>
    <p:extLst>
      <p:ext uri="{BB962C8B-B14F-4D97-AF65-F5344CB8AC3E}">
        <p14:creationId xmlns:p14="http://schemas.microsoft.com/office/powerpoint/2010/main" val="2396510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64109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085E19-4C66-C0DF-D1DC-42E143C5349C}"/>
              </a:ext>
            </a:extLst>
          </p:cNvPr>
          <p:cNvCxnSpPr>
            <a:cxnSpLocks/>
          </p:cNvCxnSpPr>
          <p:nvPr/>
        </p:nvCxnSpPr>
        <p:spPr>
          <a:xfrm flipV="1">
            <a:off x="4438804" y="2238103"/>
            <a:ext cx="0" cy="400594"/>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877AA6-3380-7F83-7376-49F8B4DE9E84}"/>
              </a:ext>
            </a:extLst>
          </p:cNvPr>
          <p:cNvSpPr txBox="1"/>
          <p:nvPr/>
        </p:nvSpPr>
        <p:spPr>
          <a:xfrm>
            <a:off x="4038600" y="2574165"/>
            <a:ext cx="3350597" cy="369332"/>
          </a:xfrm>
          <a:prstGeom prst="rect">
            <a:avLst/>
          </a:prstGeom>
          <a:noFill/>
        </p:spPr>
        <p:txBody>
          <a:bodyPr wrap="none" rtlCol="0">
            <a:spAutoFit/>
          </a:bodyPr>
          <a:lstStyle/>
          <a:p>
            <a:r>
              <a:rPr lang="en-US" sz="1800" b="0" i="0" dirty="0">
                <a:solidFill>
                  <a:srgbClr val="FF0066"/>
                </a:solidFill>
                <a:effectLst/>
                <a:latin typeface="Consolas" panose="020B0609020204030204" pitchFamily="49" charset="0"/>
              </a:rPr>
              <a:t>[Red, Green, Blue, Alpha]</a:t>
            </a:r>
            <a:endParaRPr lang="en-US" dirty="0">
              <a:solidFill>
                <a:srgbClr val="FF0066"/>
              </a:solidFill>
            </a:endParaRPr>
          </a:p>
        </p:txBody>
      </p:sp>
      <p:sp>
        <p:nvSpPr>
          <p:cNvPr id="5" name="TextBox 4">
            <a:extLst>
              <a:ext uri="{FF2B5EF4-FFF2-40B4-BE49-F238E27FC236}">
                <a16:creationId xmlns:a16="http://schemas.microsoft.com/office/drawing/2014/main" id="{E2C16E1F-ACCF-D91E-0897-B1BE16C3378D}"/>
              </a:ext>
            </a:extLst>
          </p:cNvPr>
          <p:cNvSpPr txBox="1"/>
          <p:nvPr/>
        </p:nvSpPr>
        <p:spPr>
          <a:xfrm>
            <a:off x="617472" y="4967022"/>
            <a:ext cx="5025735" cy="1200329"/>
          </a:xfrm>
          <a:prstGeom prst="rect">
            <a:avLst/>
          </a:prstGeom>
          <a:noFill/>
        </p:spPr>
        <p:txBody>
          <a:bodyPr wrap="none" rtlCol="0">
            <a:spAutoFit/>
          </a:bodyPr>
          <a:lstStyle/>
          <a:p>
            <a:r>
              <a:rPr lang="en-US" b="0" dirty="0">
                <a:solidFill>
                  <a:srgbClr val="D9D9D9"/>
                </a:solidFill>
              </a:rPr>
              <a:t>Alpha is opacity </a:t>
            </a:r>
          </a:p>
          <a:p>
            <a:r>
              <a:rPr lang="en-US" b="0" dirty="0">
                <a:solidFill>
                  <a:srgbClr val="D9D9D9"/>
                </a:solidFill>
              </a:rPr>
              <a:t>	alpha = 0 means fully transparent</a:t>
            </a:r>
          </a:p>
          <a:p>
            <a:r>
              <a:rPr lang="en-US" b="0" dirty="0">
                <a:solidFill>
                  <a:srgbClr val="D9D9D9"/>
                </a:solidFill>
              </a:rPr>
              <a:t>              alpha = 70 means 30% transparent </a:t>
            </a:r>
          </a:p>
          <a:p>
            <a:r>
              <a:rPr lang="en-US" b="0" dirty="0">
                <a:solidFill>
                  <a:srgbClr val="D9D9D9"/>
                </a:solidFill>
              </a:rPr>
              <a:t>              alpha = 100 means not all transparent </a:t>
            </a:r>
          </a:p>
        </p:txBody>
      </p:sp>
      <p:sp>
        <p:nvSpPr>
          <p:cNvPr id="6" name="TextBox 5">
            <a:extLst>
              <a:ext uri="{FF2B5EF4-FFF2-40B4-BE49-F238E27FC236}">
                <a16:creationId xmlns:a16="http://schemas.microsoft.com/office/drawing/2014/main" id="{D083D4AD-3ED4-821D-F511-5D71A4D0E19B}"/>
              </a:ext>
            </a:extLst>
          </p:cNvPr>
          <p:cNvSpPr txBox="1"/>
          <p:nvPr/>
        </p:nvSpPr>
        <p:spPr>
          <a:xfrm>
            <a:off x="662355" y="3444387"/>
            <a:ext cx="4935967" cy="1200329"/>
          </a:xfrm>
          <a:prstGeom prst="rect">
            <a:avLst/>
          </a:prstGeom>
          <a:noFill/>
        </p:spPr>
        <p:txBody>
          <a:bodyPr wrap="none" rtlCol="0">
            <a:spAutoFit/>
          </a:bodyPr>
          <a:lstStyle/>
          <a:p>
            <a:r>
              <a:rPr lang="en-US" b="0" dirty="0">
                <a:solidFill>
                  <a:srgbClr val="D9D9D9"/>
                </a:solidFill>
              </a:rPr>
              <a:t>Red, Green, and Blue have range 0 to 255 </a:t>
            </a:r>
          </a:p>
          <a:p>
            <a:r>
              <a:rPr lang="en-US" b="0" dirty="0">
                <a:solidFill>
                  <a:srgbClr val="D9D9D9"/>
                </a:solidFill>
              </a:rPr>
              <a:t>             red = 255 means very red</a:t>
            </a:r>
          </a:p>
          <a:p>
            <a:r>
              <a:rPr lang="en-US" b="0" dirty="0">
                <a:solidFill>
                  <a:srgbClr val="D9D9D9"/>
                </a:solidFill>
              </a:rPr>
              <a:t>             green = 130 means moderately green </a:t>
            </a:r>
          </a:p>
          <a:p>
            <a:r>
              <a:rPr lang="en-US" b="0" dirty="0">
                <a:solidFill>
                  <a:srgbClr val="D9D9D9"/>
                </a:solidFill>
              </a:rPr>
              <a:t>             blue = 0 means no blue    </a:t>
            </a:r>
          </a:p>
        </p:txBody>
      </p:sp>
      <p:pic>
        <p:nvPicPr>
          <p:cNvPr id="11" name="Picture 2" descr="RGB color space RGB color model Light, light, angle, rectangle, color png |  PNGWing">
            <a:extLst>
              <a:ext uri="{FF2B5EF4-FFF2-40B4-BE49-F238E27FC236}">
                <a16:creationId xmlns:a16="http://schemas.microsoft.com/office/drawing/2014/main" id="{2F897812-B474-EF95-3293-F557A4A434A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6500" y="-5507"/>
            <a:ext cx="2857500" cy="14846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89216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Specifying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a:bodyPr>
          <a:lstStyle/>
          <a:p>
            <a:endParaRPr lang="en-US" sz="2400" b="0" dirty="0">
              <a:solidFill>
                <a:srgbClr val="D4D4D4"/>
              </a:solidFill>
              <a:effectLst/>
              <a:latin typeface="Consolas" panose="020B0609020204030204" pitchFamily="49" charset="0"/>
            </a:endParaRPr>
          </a:p>
          <a:p>
            <a:endParaRPr lang="en-US" sz="2400" b="0" dirty="0">
              <a:solidFill>
                <a:srgbClr val="D4D4D4"/>
              </a:solidFill>
              <a:effectLst/>
              <a:latin typeface="Consolas" panose="020B0609020204030204" pitchFamily="49" charset="0"/>
            </a:endParaRPr>
          </a:p>
          <a:p>
            <a:pPr algn="ctr"/>
            <a:r>
              <a:rPr lang="en-US" sz="2400" b="0" dirty="0">
                <a:solidFill>
                  <a:srgbClr val="D4D4D4"/>
                </a:solidFill>
                <a:effectLst/>
                <a:latin typeface="Consolas" panose="020B0609020204030204" pitchFamily="49" charset="0"/>
              </a:rPr>
              <a:t>{</a:t>
            </a:r>
            <a:r>
              <a:rPr lang="en-US" sz="2400" b="0" dirty="0">
                <a:solidFill>
                  <a:srgbClr val="CE9178"/>
                </a:solidFill>
                <a:effectLst/>
                <a:latin typeface="Consolas" panose="020B0609020204030204" pitchFamily="49" charset="0"/>
              </a:rPr>
              <a:t>'RGB'</a:t>
            </a:r>
            <a:r>
              <a:rPr lang="en-US" sz="2400" b="0" dirty="0">
                <a:solidFill>
                  <a:srgbClr val="D4D4D4"/>
                </a:solidFill>
                <a:effectLst/>
                <a:latin typeface="Consolas" panose="020B0609020204030204" pitchFamily="49" charset="0"/>
              </a:rPr>
              <a:t> : [</a:t>
            </a:r>
            <a:r>
              <a:rPr lang="en-US" sz="2400" b="0" dirty="0">
                <a:solidFill>
                  <a:srgbClr val="B5CEA8"/>
                </a:solidFill>
                <a:effectLst/>
                <a:latin typeface="Consolas" panose="020B0609020204030204" pitchFamily="49" charset="0"/>
              </a:rPr>
              <a:t>255</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dirty="0">
                <a:solidFill>
                  <a:srgbClr val="B5CEA8"/>
                </a:solidFill>
                <a:latin typeface="Consolas" panose="020B0609020204030204" pitchFamily="49" charset="0"/>
              </a:rPr>
              <a:t>0</a:t>
            </a:r>
            <a:r>
              <a:rPr lang="en-US" sz="2400" b="0" dirty="0">
                <a:solidFill>
                  <a:srgbClr val="D4D4D4"/>
                </a:solidFill>
                <a:effectLst/>
                <a:latin typeface="Consolas" panose="020B0609020204030204" pitchFamily="49" charset="0"/>
              </a:rPr>
              <a:t>, </a:t>
            </a:r>
            <a:r>
              <a:rPr lang="en-US" sz="2400" b="0" dirty="0">
                <a:solidFill>
                  <a:srgbClr val="B5CEA8"/>
                </a:solidFill>
                <a:effectLst/>
                <a:latin typeface="Consolas" panose="020B0609020204030204" pitchFamily="49" charset="0"/>
              </a:rPr>
              <a:t>100</a:t>
            </a:r>
            <a:r>
              <a:rPr lang="en-US" sz="2400" b="0" dirty="0">
                <a:solidFill>
                  <a:srgbClr val="D4D4D4"/>
                </a:solidFill>
                <a:effectLst/>
                <a:latin typeface="Consolas" panose="020B0609020204030204" pitchFamily="49" charset="0"/>
              </a:rPr>
              <a:t>]}</a:t>
            </a:r>
          </a:p>
          <a:p>
            <a:pPr algn="l"/>
            <a:endParaRPr lang="en-US" sz="1600" b="0" i="0" dirty="0">
              <a:effectLst/>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endParaRPr lang="en-US" sz="1600" dirty="0">
              <a:latin typeface="Consolas" panose="020B0609020204030204" pitchFamily="49" charset="0"/>
            </a:endParaRPr>
          </a:p>
          <a:p>
            <a:pPr algn="l"/>
            <a:r>
              <a:rPr lang="en-US" sz="1600" b="0" i="0" dirty="0">
                <a:effectLst/>
                <a:latin typeface="Consolas" panose="020B0609020204030204" pitchFamily="49" charset="0"/>
              </a:rPr>
              <a:t>{'CMYK' : [Cyan, Magenta, Yellow, Black, Alpha]}</a:t>
            </a:r>
            <a:r>
              <a:rPr lang="en-US" sz="1600" b="0" i="0" dirty="0">
                <a:effectLst/>
                <a:latin typeface="Avenir Next W01"/>
              </a:rPr>
              <a:t>—Read/Write</a:t>
            </a:r>
          </a:p>
          <a:p>
            <a:pPr algn="l"/>
            <a:r>
              <a:rPr lang="en-US" sz="1600" b="0" i="0" dirty="0">
                <a:effectLst/>
                <a:latin typeface="Consolas" panose="020B0609020204030204" pitchFamily="49" charset="0"/>
              </a:rPr>
              <a:t>{'HSL' : [Hue, Saturation, Lightness, Alpha]}</a:t>
            </a:r>
            <a:r>
              <a:rPr lang="en-US" sz="1600" b="0" i="0" dirty="0">
                <a:effectLst/>
                <a:latin typeface="Avenir Next W01"/>
              </a:rPr>
              <a:t>—Read/Write</a:t>
            </a:r>
          </a:p>
          <a:p>
            <a:pPr algn="l"/>
            <a:r>
              <a:rPr lang="en-US" sz="1600" b="0" i="0" dirty="0">
                <a:effectLst/>
                <a:latin typeface="Consolas" panose="020B0609020204030204" pitchFamily="49" charset="0"/>
              </a:rPr>
              <a:t>{'HSV' : [Hue, Saturation, Value, Alpha]}</a:t>
            </a:r>
            <a:r>
              <a:rPr lang="en-US" sz="1600" b="0" i="0" dirty="0">
                <a:effectLst/>
                <a:latin typeface="Avenir Next W01"/>
              </a:rPr>
              <a:t>—Read/Write</a:t>
            </a:r>
          </a:p>
          <a:p>
            <a:pPr algn="l"/>
            <a:r>
              <a:rPr lang="en-US" sz="1600" b="0" i="0" dirty="0">
                <a:effectLst/>
                <a:latin typeface="Consolas" panose="020B0609020204030204" pitchFamily="49" charset="0"/>
              </a:rPr>
              <a:t>{'RGB' : [Red, Green, Blue, Alpha]}</a:t>
            </a:r>
            <a:r>
              <a:rPr lang="en-US" sz="1600" b="0" i="0" dirty="0">
                <a:effectLst/>
                <a:latin typeface="Avenir Next W01"/>
              </a:rPr>
              <a:t>—Read/Write</a:t>
            </a:r>
          </a:p>
          <a:p>
            <a:pPr algn="l"/>
            <a:r>
              <a:rPr lang="en-US" sz="1600" b="0" i="0" dirty="0">
                <a:effectLst/>
                <a:latin typeface="Consolas" panose="020B0609020204030204" pitchFamily="49" charset="0"/>
              </a:rPr>
              <a:t>{'Lab' : [Lightness, a, b, Alpha]}</a:t>
            </a:r>
            <a:r>
              <a:rPr lang="en-US" sz="1600" b="0" i="0" dirty="0">
                <a:effectLst/>
                <a:latin typeface="Avenir Next W01"/>
              </a:rPr>
              <a:t>—Read-only</a:t>
            </a:r>
          </a:p>
          <a:p>
            <a:pPr algn="l"/>
            <a:r>
              <a:rPr lang="en-US" sz="1600" b="0" i="0" dirty="0">
                <a:effectLst/>
                <a:latin typeface="Consolas" panose="020B0609020204030204" pitchFamily="49" charset="0"/>
              </a:rPr>
              <a:t>{'Grayscale' : [Gray, Alpha]}</a:t>
            </a:r>
            <a:r>
              <a:rPr lang="en-US" sz="1600" b="0" i="0" dirty="0">
                <a:effectLst/>
                <a:latin typeface="Avenir Next W01"/>
              </a:rPr>
              <a:t>—Read-only</a:t>
            </a:r>
          </a:p>
          <a:p>
            <a:br>
              <a:rPr lang="en-US" sz="2000" b="0" dirty="0">
                <a:solidFill>
                  <a:srgbClr val="D4D4D4"/>
                </a:solidFill>
                <a:effectLst/>
                <a:latin typeface="Consolas" panose="020B0609020204030204" pitchFamily="49" charset="0"/>
              </a:rPr>
            </a:br>
            <a:endParaRPr lang="en-US" sz="2000" b="0" dirty="0">
              <a:solidFill>
                <a:srgbClr val="D4D4D4"/>
              </a:solidFill>
              <a:effectLst/>
              <a:latin typeface="Consolas" panose="020B0609020204030204" pitchFamily="49" charset="0"/>
            </a:endParaRPr>
          </a:p>
        </p:txBody>
      </p:sp>
      <p:cxnSp>
        <p:nvCxnSpPr>
          <p:cNvPr id="4" name="Straight Arrow Connector 3">
            <a:extLst>
              <a:ext uri="{FF2B5EF4-FFF2-40B4-BE49-F238E27FC236}">
                <a16:creationId xmlns:a16="http://schemas.microsoft.com/office/drawing/2014/main" id="{A733A671-C6F9-AD9E-F4AE-48A91FBECB3B}"/>
              </a:ext>
            </a:extLst>
          </p:cNvPr>
          <p:cNvCxnSpPr>
            <a:cxnSpLocks/>
          </p:cNvCxnSpPr>
          <p:nvPr/>
        </p:nvCxnSpPr>
        <p:spPr>
          <a:xfrm>
            <a:off x="3130341" y="1219200"/>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83BEEEE3-675E-C00A-00BE-4878F16DB911}"/>
              </a:ext>
            </a:extLst>
          </p:cNvPr>
          <p:cNvSpPr txBox="1"/>
          <p:nvPr/>
        </p:nvSpPr>
        <p:spPr>
          <a:xfrm>
            <a:off x="2533804" y="849868"/>
            <a:ext cx="1428596" cy="369332"/>
          </a:xfrm>
          <a:prstGeom prst="rect">
            <a:avLst/>
          </a:prstGeom>
          <a:noFill/>
        </p:spPr>
        <p:txBody>
          <a:bodyPr wrap="none" rtlCol="0">
            <a:spAutoFit/>
          </a:bodyPr>
          <a:lstStyle/>
          <a:p>
            <a:r>
              <a:rPr lang="en-US" b="0" dirty="0">
                <a:solidFill>
                  <a:srgbClr val="FF0066"/>
                </a:solidFill>
              </a:rPr>
              <a:t>Color model</a:t>
            </a:r>
          </a:p>
        </p:txBody>
      </p:sp>
      <p:sp>
        <p:nvSpPr>
          <p:cNvPr id="8" name="TextBox 7">
            <a:extLst>
              <a:ext uri="{FF2B5EF4-FFF2-40B4-BE49-F238E27FC236}">
                <a16:creationId xmlns:a16="http://schemas.microsoft.com/office/drawing/2014/main" id="{EB1562C0-05AD-AC1A-2CBF-5CE957717CDF}"/>
              </a:ext>
            </a:extLst>
          </p:cNvPr>
          <p:cNvSpPr txBox="1"/>
          <p:nvPr/>
        </p:nvSpPr>
        <p:spPr>
          <a:xfrm>
            <a:off x="4438804" y="849868"/>
            <a:ext cx="1467068" cy="369332"/>
          </a:xfrm>
          <a:prstGeom prst="rect">
            <a:avLst/>
          </a:prstGeom>
          <a:noFill/>
        </p:spPr>
        <p:txBody>
          <a:bodyPr wrap="none" rtlCol="0">
            <a:spAutoFit/>
          </a:bodyPr>
          <a:lstStyle/>
          <a:p>
            <a:r>
              <a:rPr lang="en-US" b="0" dirty="0">
                <a:solidFill>
                  <a:srgbClr val="FF0066"/>
                </a:solidFill>
              </a:rPr>
              <a:t>Color values</a:t>
            </a:r>
          </a:p>
        </p:txBody>
      </p:sp>
      <p:cxnSp>
        <p:nvCxnSpPr>
          <p:cNvPr id="9" name="Straight Arrow Connector 8">
            <a:extLst>
              <a:ext uri="{FF2B5EF4-FFF2-40B4-BE49-F238E27FC236}">
                <a16:creationId xmlns:a16="http://schemas.microsoft.com/office/drawing/2014/main" id="{6AB324D1-46FC-760E-EBF7-EB0A0C4F6EED}"/>
              </a:ext>
            </a:extLst>
          </p:cNvPr>
          <p:cNvCxnSpPr>
            <a:cxnSpLocks/>
          </p:cNvCxnSpPr>
          <p:nvPr/>
        </p:nvCxnSpPr>
        <p:spPr>
          <a:xfrm>
            <a:off x="5153102" y="1199606"/>
            <a:ext cx="0" cy="457200"/>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AC085E19-4C66-C0DF-D1DC-42E143C5349C}"/>
              </a:ext>
            </a:extLst>
          </p:cNvPr>
          <p:cNvCxnSpPr>
            <a:cxnSpLocks/>
          </p:cNvCxnSpPr>
          <p:nvPr/>
        </p:nvCxnSpPr>
        <p:spPr>
          <a:xfrm flipV="1">
            <a:off x="4438804" y="2238103"/>
            <a:ext cx="0" cy="400594"/>
          </a:xfrm>
          <a:prstGeom prst="straightConnector1">
            <a:avLst/>
          </a:prstGeom>
          <a:ln w="3810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55877AA6-3380-7F83-7376-49F8B4DE9E84}"/>
              </a:ext>
            </a:extLst>
          </p:cNvPr>
          <p:cNvSpPr txBox="1"/>
          <p:nvPr/>
        </p:nvSpPr>
        <p:spPr>
          <a:xfrm>
            <a:off x="4038600" y="2574165"/>
            <a:ext cx="3350597" cy="369332"/>
          </a:xfrm>
          <a:prstGeom prst="rect">
            <a:avLst/>
          </a:prstGeom>
          <a:noFill/>
        </p:spPr>
        <p:txBody>
          <a:bodyPr wrap="none" rtlCol="0">
            <a:spAutoFit/>
          </a:bodyPr>
          <a:lstStyle/>
          <a:p>
            <a:r>
              <a:rPr lang="en-US" sz="1800" b="0" i="0" dirty="0">
                <a:solidFill>
                  <a:srgbClr val="FF0066"/>
                </a:solidFill>
                <a:effectLst/>
                <a:latin typeface="Consolas" panose="020B0609020204030204" pitchFamily="49" charset="0"/>
              </a:rPr>
              <a:t>[Red, Green, Blue, Alpha]</a:t>
            </a:r>
            <a:endParaRPr lang="en-US" dirty="0">
              <a:solidFill>
                <a:srgbClr val="FF0066"/>
              </a:solidFill>
            </a:endParaRPr>
          </a:p>
        </p:txBody>
      </p:sp>
    </p:spTree>
    <p:extLst>
      <p:ext uri="{BB962C8B-B14F-4D97-AF65-F5344CB8AC3E}">
        <p14:creationId xmlns:p14="http://schemas.microsoft.com/office/powerpoint/2010/main" val="2008145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Setting a feature layer’s color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152400" y="914400"/>
            <a:ext cx="8991600" cy="5410200"/>
          </a:xfrm>
        </p:spPr>
        <p:txBody>
          <a:bodyPr>
            <a:normAutofit lnSpcReduction="10000"/>
          </a:bodyPr>
          <a:lstStyle/>
          <a:p>
            <a:r>
              <a:rPr lang="en-US" sz="2000" dirty="0">
                <a:solidFill>
                  <a:srgbClr val="D4D4D4"/>
                </a:solidFill>
                <a:latin typeface="Consolas" panose="020B0609020204030204" pitchFamily="49" charset="0"/>
              </a:rPr>
              <a:t>&gt;&gt;&gt; print(</a:t>
            </a:r>
            <a:r>
              <a:rPr lang="en-US" sz="2000" dirty="0" err="1">
                <a:solidFill>
                  <a:srgbClr val="D4D4D4"/>
                </a:solidFill>
                <a:latin typeface="Consolas" panose="020B0609020204030204" pitchFamily="49" charset="0"/>
              </a:rPr>
              <a:t>myLayer.symbology.renderer</a:t>
            </a:r>
            <a:r>
              <a:rPr lang="en-US" sz="2000" dirty="0">
                <a:solidFill>
                  <a:srgbClr val="D4D4D4"/>
                </a:solidFill>
                <a:latin typeface="Consolas" panose="020B0609020204030204" pitchFamily="49" charset="0"/>
              </a:rPr>
              <a:t>)</a:t>
            </a:r>
          </a:p>
          <a:p>
            <a:endParaRPr lang="en-US" sz="2000" dirty="0">
              <a:solidFill>
                <a:srgbClr val="D4D4D4"/>
              </a:solidFill>
              <a:latin typeface="Consolas" panose="020B0609020204030204" pitchFamily="49" charset="0"/>
            </a:endParaRPr>
          </a:p>
          <a:p>
            <a:endParaRPr lang="en-US" sz="2000" dirty="0">
              <a:solidFill>
                <a:srgbClr val="D4D4D4"/>
              </a:solidFill>
              <a:latin typeface="Consolas" panose="020B0609020204030204" pitchFamily="49" charset="0"/>
            </a:endParaRPr>
          </a:p>
          <a:p>
            <a:r>
              <a:rPr lang="en-US" sz="2000" b="0" dirty="0">
                <a:solidFill>
                  <a:srgbClr val="6A9955"/>
                </a:solidFill>
                <a:effectLst/>
                <a:latin typeface="Consolas" panose="020B0609020204030204" pitchFamily="49" charset="0"/>
              </a:rPr>
              <a:t># Get the layer’s Symbology object</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myLayer.symbology</a:t>
            </a:r>
            <a:endParaRPr lang="en-US" sz="2000" b="0" dirty="0">
              <a:solidFill>
                <a:srgbClr val="D4D4D4"/>
              </a:solidFill>
              <a:effectLst/>
              <a:latin typeface="Consolas" panose="020B0609020204030204" pitchFamily="49" charset="0"/>
            </a:endParaRPr>
          </a:p>
          <a:p>
            <a:endParaRPr lang="en-US" sz="2000" b="0" dirty="0">
              <a:solidFill>
                <a:srgbClr val="D4D4D4"/>
              </a:solidFill>
              <a:effectLst/>
              <a:latin typeface="Consolas" panose="020B0609020204030204" pitchFamily="49" charset="0"/>
            </a:endParaRPr>
          </a:p>
          <a:p>
            <a:r>
              <a:rPr lang="en-US" sz="2000" b="0" dirty="0">
                <a:solidFill>
                  <a:srgbClr val="6A9955"/>
                </a:solidFill>
                <a:effectLst/>
                <a:latin typeface="Consolas" panose="020B0609020204030204" pitchFamily="49" charset="0"/>
              </a:rPr>
              <a:t># Change the fill color.</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sym.renderer.symbol.</a:t>
            </a:r>
            <a:r>
              <a:rPr lang="en-US" sz="2000" dirty="0" err="1">
                <a:solidFill>
                  <a:srgbClr val="D4D4D4"/>
                </a:solidFill>
                <a:latin typeface="Consolas" panose="020B0609020204030204" pitchFamily="49" charset="0"/>
              </a:rPr>
              <a:t>c</a:t>
            </a:r>
            <a:r>
              <a:rPr lang="en-US" sz="2000" b="0" dirty="0" err="1">
                <a:solidFill>
                  <a:srgbClr val="D4D4D4"/>
                </a:solidFill>
                <a:effectLst/>
                <a:latin typeface="Consolas" panose="020B0609020204030204" pitchFamily="49" charset="0"/>
              </a:rPr>
              <a:t>olor</a:t>
            </a:r>
            <a:r>
              <a:rPr lang="en-US" sz="2000" b="0" dirty="0">
                <a:solidFill>
                  <a:srgbClr val="D4D4D4"/>
                </a:solidFill>
                <a:effectLst/>
                <a:latin typeface="Consolas" panose="020B0609020204030204" pitchFamily="49" charset="0"/>
              </a:rPr>
              <a:t> = {</a:t>
            </a:r>
            <a:r>
              <a:rPr lang="en-US" sz="2000" b="0" dirty="0">
                <a:solidFill>
                  <a:srgbClr val="CE9178"/>
                </a:solidFill>
                <a:effectLst/>
                <a:latin typeface="Consolas" panose="020B0609020204030204" pitchFamily="49" charset="0"/>
              </a:rPr>
              <a:t>'RGB'</a:t>
            </a:r>
            <a:r>
              <a:rPr lang="en-US" sz="2000" b="0" dirty="0">
                <a:solidFill>
                  <a:srgbClr val="D4D4D4"/>
                </a:solidFill>
                <a:effectLst/>
                <a:latin typeface="Consolas" panose="020B0609020204030204" pitchFamily="49" charset="0"/>
              </a:rPr>
              <a:t> : [</a:t>
            </a:r>
            <a:r>
              <a:rPr lang="en-US" sz="2000" b="0" dirty="0">
                <a:solidFill>
                  <a:srgbClr val="B5CEA8"/>
                </a:solidFill>
                <a:effectLst/>
                <a:latin typeface="Consolas" panose="020B0609020204030204" pitchFamily="49" charset="0"/>
              </a:rPr>
              <a:t>255</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125</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75</a:t>
            </a:r>
            <a:r>
              <a:rPr lang="en-US" sz="2000" b="0" dirty="0">
                <a:solidFill>
                  <a:srgbClr val="D4D4D4"/>
                </a:solidFill>
                <a:effectLst/>
                <a:latin typeface="Consolas" panose="020B0609020204030204" pitchFamily="49" charset="0"/>
              </a:rPr>
              <a:t>]}</a:t>
            </a:r>
          </a:p>
          <a:p>
            <a:br>
              <a:rPr lang="en-US" sz="2000" b="0" dirty="0">
                <a:solidFill>
                  <a:srgbClr val="D4D4D4"/>
                </a:solidFill>
                <a:effectLst/>
                <a:latin typeface="Consolas" panose="020B0609020204030204" pitchFamily="49" charset="0"/>
              </a:rPr>
            </a:br>
            <a:br>
              <a:rPr lang="en-US" sz="2000" b="0" dirty="0">
                <a:solidFill>
                  <a:srgbClr val="D4D4D4"/>
                </a:solidFill>
                <a:effectLst/>
                <a:latin typeface="Consolas" panose="020B0609020204030204" pitchFamily="49" charset="0"/>
              </a:rPr>
            </a:br>
            <a:r>
              <a:rPr lang="en-US" sz="2000" b="0" dirty="0">
                <a:solidFill>
                  <a:srgbClr val="6A9955"/>
                </a:solidFill>
                <a:effectLst/>
                <a:latin typeface="Consolas" panose="020B0609020204030204" pitchFamily="49" charset="0"/>
              </a:rPr>
              <a:t># Change the border color.</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sym.renderer.symbol.outlineColor</a:t>
            </a:r>
            <a:r>
              <a:rPr lang="en-US" sz="2000" b="0" dirty="0">
                <a:solidFill>
                  <a:srgbClr val="D4D4D4"/>
                </a:solidFill>
                <a:effectLst/>
                <a:latin typeface="Consolas" panose="020B0609020204030204" pitchFamily="49" charset="0"/>
              </a:rPr>
              <a:t> = {</a:t>
            </a:r>
            <a:r>
              <a:rPr lang="en-US" sz="2000" b="0" dirty="0">
                <a:solidFill>
                  <a:srgbClr val="CE9178"/>
                </a:solidFill>
                <a:effectLst/>
                <a:latin typeface="Consolas" panose="020B0609020204030204" pitchFamily="49" charset="0"/>
              </a:rPr>
              <a:t>'RGB'</a:t>
            </a:r>
            <a:r>
              <a:rPr lang="en-US" sz="2000" b="0" dirty="0">
                <a:solidFill>
                  <a:srgbClr val="D4D4D4"/>
                </a:solidFill>
                <a:effectLst/>
                <a:latin typeface="Consolas" panose="020B0609020204030204" pitchFamily="49" charset="0"/>
              </a:rPr>
              <a:t> : [</a:t>
            </a:r>
            <a:r>
              <a:rPr lang="en-US" sz="2000" b="0" dirty="0">
                <a:solidFill>
                  <a:srgbClr val="B5CEA8"/>
                </a:solidFill>
                <a:effectLst/>
                <a:latin typeface="Consolas" panose="020B0609020204030204" pitchFamily="49" charset="0"/>
              </a:rPr>
              <a:t>255</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dirty="0">
                <a:solidFill>
                  <a:srgbClr val="B5CEA8"/>
                </a:solidFill>
                <a:latin typeface="Consolas" panose="020B0609020204030204" pitchFamily="49" charset="0"/>
              </a:rPr>
              <a:t>0</a:t>
            </a:r>
            <a:r>
              <a:rPr lang="en-US" sz="2000" b="0" dirty="0">
                <a:solidFill>
                  <a:srgbClr val="D4D4D4"/>
                </a:solidFill>
                <a:effectLst/>
                <a:latin typeface="Consolas" panose="020B0609020204030204" pitchFamily="49" charset="0"/>
              </a:rPr>
              <a:t>, </a:t>
            </a:r>
            <a:r>
              <a:rPr lang="en-US" sz="2000" b="0" dirty="0">
                <a:solidFill>
                  <a:srgbClr val="B5CEA8"/>
                </a:solidFill>
                <a:effectLst/>
                <a:latin typeface="Consolas" panose="020B0609020204030204" pitchFamily="49" charset="0"/>
              </a:rPr>
              <a:t>100</a:t>
            </a:r>
            <a:r>
              <a:rPr lang="en-US" sz="2000" b="0" dirty="0">
                <a:solidFill>
                  <a:srgbClr val="D4D4D4"/>
                </a:solidFill>
                <a:effectLst/>
                <a:latin typeface="Consolas" panose="020B0609020204030204" pitchFamily="49" charset="0"/>
              </a:rPr>
              <a:t>]}</a:t>
            </a:r>
          </a:p>
          <a:p>
            <a:endParaRPr lang="en-US" sz="2000" b="0" dirty="0">
              <a:solidFill>
                <a:srgbClr val="D4D4D4"/>
              </a:solidFill>
              <a:effectLst/>
              <a:latin typeface="Consolas" panose="020B0609020204030204" pitchFamily="49" charset="0"/>
            </a:endParaRPr>
          </a:p>
          <a:p>
            <a:br>
              <a:rPr lang="en-US" sz="2000" b="0" dirty="0">
                <a:solidFill>
                  <a:srgbClr val="D4D4D4"/>
                </a:solidFill>
                <a:effectLst/>
                <a:latin typeface="Consolas" panose="020B0609020204030204" pitchFamily="49" charset="0"/>
              </a:rPr>
            </a:br>
            <a:r>
              <a:rPr lang="en-US" sz="2000" b="0" dirty="0">
                <a:solidFill>
                  <a:srgbClr val="6A9955"/>
                </a:solidFill>
                <a:effectLst/>
                <a:latin typeface="Consolas" panose="020B0609020204030204" pitchFamily="49" charset="0"/>
              </a:rPr>
              <a:t># Set the layer's symbology with these changes.</a:t>
            </a:r>
            <a:endParaRPr lang="en-US" sz="2000" b="0" dirty="0">
              <a:solidFill>
                <a:srgbClr val="D4D4D4"/>
              </a:solidFill>
              <a:effectLst/>
              <a:latin typeface="Consolas" panose="020B0609020204030204" pitchFamily="49" charset="0"/>
            </a:endParaRPr>
          </a:p>
          <a:p>
            <a:r>
              <a:rPr lang="en-US" sz="2000" b="0" dirty="0" err="1">
                <a:solidFill>
                  <a:srgbClr val="D4D4D4"/>
                </a:solidFill>
                <a:effectLst/>
                <a:latin typeface="Consolas" panose="020B0609020204030204" pitchFamily="49" charset="0"/>
              </a:rPr>
              <a:t>myLayer.symbology</a:t>
            </a:r>
            <a:r>
              <a:rPr lang="en-US" sz="2000" b="0" dirty="0">
                <a:solidFill>
                  <a:srgbClr val="D4D4D4"/>
                </a:solidFill>
                <a:effectLst/>
                <a:latin typeface="Consolas" panose="020B0609020204030204" pitchFamily="49" charset="0"/>
              </a:rPr>
              <a:t> = </a:t>
            </a:r>
            <a:r>
              <a:rPr lang="en-US" sz="2000" b="0" dirty="0" err="1">
                <a:solidFill>
                  <a:srgbClr val="D4D4D4"/>
                </a:solidFill>
                <a:effectLst/>
                <a:latin typeface="Consolas" panose="020B0609020204030204" pitchFamily="49" charset="0"/>
              </a:rPr>
              <a:t>sym</a:t>
            </a:r>
            <a:endParaRPr lang="en-US" sz="2000" b="0" dirty="0">
              <a:solidFill>
                <a:srgbClr val="D4D4D4"/>
              </a:solidFill>
              <a:effectLst/>
              <a:latin typeface="Consolas" panose="020B0609020204030204" pitchFamily="49" charset="0"/>
            </a:endParaRPr>
          </a:p>
        </p:txBody>
      </p:sp>
      <p:sp>
        <p:nvSpPr>
          <p:cNvPr id="5" name="Rectangle 2">
            <a:extLst>
              <a:ext uri="{FF2B5EF4-FFF2-40B4-BE49-F238E27FC236}">
                <a16:creationId xmlns:a16="http://schemas.microsoft.com/office/drawing/2014/main" id="{1E5E846C-78A3-197F-54DE-41E508FD7FF1}"/>
              </a:ext>
            </a:extLst>
          </p:cNvPr>
          <p:cNvSpPr>
            <a:spLocks noChangeArrowheads="1"/>
          </p:cNvSpPr>
          <p:nvPr/>
        </p:nvSpPr>
        <p:spPr bwMode="auto">
          <a:xfrm>
            <a:off x="152400" y="1295400"/>
            <a:ext cx="9144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dirty="0">
                <a:ln>
                  <a:noFill/>
                </a:ln>
                <a:solidFill>
                  <a:srgbClr val="000000"/>
                </a:solidFill>
                <a:effectLst/>
                <a:latin typeface="Courier New" panose="02070309020205020404" pitchFamily="49" charset="0"/>
              </a:rPr>
              <a:t>&lt;arcpy._</a:t>
            </a:r>
            <a:r>
              <a:rPr kumimoji="0" lang="en-US" altLang="en-US" sz="1000" b="0" i="0" u="none" strike="noStrike" cap="none" normalizeH="0" baseline="0" dirty="0" err="1">
                <a:ln>
                  <a:noFill/>
                </a:ln>
                <a:solidFill>
                  <a:srgbClr val="000000"/>
                </a:solidFill>
                <a:effectLst/>
                <a:latin typeface="Courier New" panose="02070309020205020404" pitchFamily="49" charset="0"/>
              </a:rPr>
              <a:t>renderer.SimpleRenderer</a:t>
            </a:r>
            <a:r>
              <a:rPr kumimoji="0" lang="en-US" altLang="en-US" sz="1000" b="0" i="0" u="none" strike="noStrike" cap="none" normalizeH="0" baseline="0" dirty="0">
                <a:ln>
                  <a:noFill/>
                </a:ln>
                <a:solidFill>
                  <a:srgbClr val="000000"/>
                </a:solidFill>
                <a:effectLst/>
                <a:latin typeface="Courier New" panose="02070309020205020404" pitchFamily="49" charset="0"/>
              </a:rPr>
              <a:t> object at 0x00000213750C3108&gt;</a:t>
            </a:r>
            <a:r>
              <a:rPr kumimoji="0" lang="en-US" altLang="en-US" sz="3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630170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889176-294E-B76D-8AFE-B9A2AB8C5B8A}"/>
              </a:ext>
            </a:extLst>
          </p:cNvPr>
          <p:cNvSpPr>
            <a:spLocks noGrp="1"/>
          </p:cNvSpPr>
          <p:nvPr>
            <p:ph type="title"/>
          </p:nvPr>
        </p:nvSpPr>
        <p:spPr/>
        <p:txBody>
          <a:bodyPr/>
          <a:lstStyle/>
          <a:p>
            <a:r>
              <a:rPr lang="en-US" dirty="0"/>
              <a:t>Symbology properties</a:t>
            </a:r>
          </a:p>
        </p:txBody>
      </p:sp>
      <p:sp>
        <p:nvSpPr>
          <p:cNvPr id="3" name="Content Placeholder 2">
            <a:extLst>
              <a:ext uri="{FF2B5EF4-FFF2-40B4-BE49-F238E27FC236}">
                <a16:creationId xmlns:a16="http://schemas.microsoft.com/office/drawing/2014/main" id="{526A3BE2-AB00-B2C0-BF0D-FCB09D795B34}"/>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C91E3E30-C51F-5AE8-7F7C-4B31BC1FC1B3}"/>
              </a:ext>
            </a:extLst>
          </p:cNvPr>
          <p:cNvPicPr>
            <a:picLocks noChangeAspect="1"/>
          </p:cNvPicPr>
          <p:nvPr/>
        </p:nvPicPr>
        <p:blipFill>
          <a:blip r:embed="rId2"/>
          <a:stretch>
            <a:fillRect/>
          </a:stretch>
        </p:blipFill>
        <p:spPr>
          <a:xfrm>
            <a:off x="228600" y="923109"/>
            <a:ext cx="6226622" cy="5934891"/>
          </a:xfrm>
          <a:prstGeom prst="rect">
            <a:avLst/>
          </a:prstGeom>
        </p:spPr>
      </p:pic>
    </p:spTree>
    <p:extLst>
      <p:ext uri="{BB962C8B-B14F-4D97-AF65-F5344CB8AC3E}">
        <p14:creationId xmlns:p14="http://schemas.microsoft.com/office/powerpoint/2010/main" val="384209535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42106A-B4FB-BFDE-E9EB-4B4C8AE4DDBF}"/>
              </a:ext>
            </a:extLst>
          </p:cNvPr>
          <p:cNvSpPr>
            <a:spLocks noGrp="1"/>
          </p:cNvSpPr>
          <p:nvPr>
            <p:ph type="title"/>
          </p:nvPr>
        </p:nvSpPr>
        <p:spPr/>
        <p:txBody>
          <a:bodyPr/>
          <a:lstStyle/>
          <a:p>
            <a:r>
              <a:rPr lang="en-US" dirty="0"/>
              <a:t>Changing the renderer</a:t>
            </a:r>
          </a:p>
        </p:txBody>
      </p:sp>
      <p:sp>
        <p:nvSpPr>
          <p:cNvPr id="3" name="Content Placeholder 2">
            <a:extLst>
              <a:ext uri="{FF2B5EF4-FFF2-40B4-BE49-F238E27FC236}">
                <a16:creationId xmlns:a16="http://schemas.microsoft.com/office/drawing/2014/main" id="{CB90AC8D-8593-E0C7-0893-B0136DA24927}"/>
              </a:ext>
            </a:extLst>
          </p:cNvPr>
          <p:cNvSpPr>
            <a:spLocks noGrp="1"/>
          </p:cNvSpPr>
          <p:nvPr>
            <p:ph idx="1"/>
          </p:nvPr>
        </p:nvSpPr>
        <p:spPr>
          <a:xfrm>
            <a:off x="76200" y="914400"/>
            <a:ext cx="9144000" cy="5410200"/>
          </a:xfrm>
        </p:spPr>
        <p:txBody>
          <a:bodyPr>
            <a:normAutofit/>
          </a:bodyPr>
          <a:lstStyle/>
          <a:p>
            <a:r>
              <a:rPr lang="en-US" b="0" dirty="0">
                <a:solidFill>
                  <a:srgbClr val="6A9955"/>
                </a:solidFill>
                <a:effectLst/>
                <a:latin typeface="Consolas" panose="020B0609020204030204" pitchFamily="49" charset="0"/>
              </a:rPr>
              <a:t># Get the layer’s Symbology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Change from the default </a:t>
            </a:r>
            <a:r>
              <a:rPr lang="en-US" b="0" dirty="0" err="1">
                <a:solidFill>
                  <a:srgbClr val="6A9955"/>
                </a:solidFill>
                <a:effectLst/>
                <a:latin typeface="Consolas" panose="020B0609020204030204" pitchFamily="49" charset="0"/>
              </a:rPr>
              <a:t>SimpleRenderer</a:t>
            </a:r>
            <a:r>
              <a:rPr lang="en-US" b="0" dirty="0">
                <a:solidFill>
                  <a:srgbClr val="6A9955"/>
                </a:solidFill>
                <a:effectLst/>
                <a:latin typeface="Consolas" panose="020B0609020204030204" pitchFamily="49" charset="0"/>
              </a:rPr>
              <a:t> (all one color)</a:t>
            </a:r>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to the </a:t>
            </a:r>
            <a:r>
              <a:rPr lang="en-US" b="0" dirty="0" err="1">
                <a:solidFill>
                  <a:srgbClr val="6A9955"/>
                </a:solidFill>
                <a:effectLst/>
                <a:latin typeface="Consolas" panose="020B0609020204030204" pitchFamily="49" charset="0"/>
              </a:rPr>
              <a:t>UniqueValueRenderer</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sym.updateRenderer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UniqueValueRenderer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Use the zip code number for color uniqueness.</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sym.renderer.fields</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Sub_Region</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the layer's symbology with these changes.</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myLayer.symbology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sym</a:t>
            </a:r>
            <a:endParaRPr lang="en-US" b="0" dirty="0">
              <a:solidFill>
                <a:srgbClr val="D4D4D4"/>
              </a:solidFill>
              <a:effectLst/>
              <a:latin typeface="Consolas" panose="020B0609020204030204" pitchFamily="49" charset="0"/>
            </a:endParaRPr>
          </a:p>
        </p:txBody>
      </p:sp>
      <p:pic>
        <p:nvPicPr>
          <p:cNvPr id="5" name="Picture 4">
            <a:extLst>
              <a:ext uri="{FF2B5EF4-FFF2-40B4-BE49-F238E27FC236}">
                <a16:creationId xmlns:a16="http://schemas.microsoft.com/office/drawing/2014/main" id="{00FCBDD4-BFB9-5B0F-E3F7-F7A04058DED0}"/>
              </a:ext>
            </a:extLst>
          </p:cNvPr>
          <p:cNvPicPr>
            <a:picLocks noChangeAspect="1"/>
          </p:cNvPicPr>
          <p:nvPr/>
        </p:nvPicPr>
        <p:blipFill>
          <a:blip r:embed="rId2"/>
          <a:stretch>
            <a:fillRect/>
          </a:stretch>
        </p:blipFill>
        <p:spPr>
          <a:xfrm>
            <a:off x="6131487" y="5221099"/>
            <a:ext cx="3012513" cy="1636901"/>
          </a:xfrm>
          <a:prstGeom prst="rect">
            <a:avLst/>
          </a:prstGeom>
        </p:spPr>
      </p:pic>
    </p:spTree>
    <p:extLst>
      <p:ext uri="{BB962C8B-B14F-4D97-AF65-F5344CB8AC3E}">
        <p14:creationId xmlns:p14="http://schemas.microsoft.com/office/powerpoint/2010/main" val="2086309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92C86-3E05-73B2-B1E7-43941EA5B69C}"/>
              </a:ext>
            </a:extLst>
          </p:cNvPr>
          <p:cNvSpPr>
            <a:spLocks noGrp="1"/>
          </p:cNvSpPr>
          <p:nvPr>
            <p:ph type="title"/>
          </p:nvPr>
        </p:nvSpPr>
        <p:spPr>
          <a:xfrm>
            <a:off x="152400" y="152400"/>
            <a:ext cx="9067800" cy="457200"/>
          </a:xfrm>
        </p:spPr>
        <p:txBody>
          <a:bodyPr/>
          <a:lstStyle/>
          <a:p>
            <a:r>
              <a:rPr lang="en-US" dirty="0"/>
              <a:t>Setting values in unique value renderer</a:t>
            </a:r>
          </a:p>
        </p:txBody>
      </p:sp>
      <p:sp>
        <p:nvSpPr>
          <p:cNvPr id="3" name="Content Placeholder 2">
            <a:extLst>
              <a:ext uri="{FF2B5EF4-FFF2-40B4-BE49-F238E27FC236}">
                <a16:creationId xmlns:a16="http://schemas.microsoft.com/office/drawing/2014/main" id="{719E9FE3-721C-34EC-1DD2-693EE480B744}"/>
              </a:ext>
            </a:extLst>
          </p:cNvPr>
          <p:cNvSpPr>
            <a:spLocks noGrp="1"/>
          </p:cNvSpPr>
          <p:nvPr>
            <p:ph idx="1"/>
          </p:nvPr>
        </p:nvSpPr>
        <p:spPr/>
        <p:txBody>
          <a:bodyPr>
            <a:normAutofit fontScale="77500" lnSpcReduction="20000"/>
          </a:bodyPr>
          <a:lstStyle/>
          <a:p>
            <a:r>
              <a:rPr lang="en-US" b="0" dirty="0" err="1">
                <a:solidFill>
                  <a:srgbClr val="D4D4D4"/>
                </a:solidFill>
                <a:effectLst/>
                <a:latin typeface="Consolas" panose="020B0609020204030204" pitchFamily="49" charset="0"/>
              </a:rPr>
              <a:t>sym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myLayer.symbology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sym.updateRenderer</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UniqueValueRenderer</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sym.renderer.fields</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Oil_Flow</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a:t>
            </a: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grp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sym.renderer.groups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item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grp.items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value = </a:t>
            </a:r>
            <a:r>
              <a:rPr lang="en-US" b="0" dirty="0" err="1">
                <a:solidFill>
                  <a:srgbClr val="D4D4D4"/>
                </a:solidFill>
                <a:effectLst/>
                <a:latin typeface="Consolas" panose="020B0609020204030204" pitchFamily="49" charset="0"/>
              </a:rPr>
              <a:t>item.values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"Heavy"</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52</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17</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2</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"Moderate"</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170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1.5</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value == </a:t>
            </a:r>
            <a:r>
              <a:rPr lang="en-US" b="0" dirty="0">
                <a:solidFill>
                  <a:srgbClr val="CE9178"/>
                </a:solidFill>
                <a:effectLst/>
                <a:latin typeface="Consolas" panose="020B0609020204030204" pitchFamily="49" charset="0"/>
              </a:rPr>
              <a:t>"Light"</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item.symbol.color</a:t>
            </a:r>
            <a:r>
              <a:rPr lang="en-US" b="0" dirty="0">
                <a:solidFill>
                  <a:srgbClr val="D4D4D4"/>
                </a:solidFill>
                <a:effectLst/>
                <a:latin typeface="Consolas" panose="020B0609020204030204" pitchFamily="49" charset="0"/>
              </a:rPr>
              <a:t> = {</a:t>
            </a:r>
            <a:r>
              <a:rPr lang="en-US" b="0" dirty="0">
                <a:solidFill>
                  <a:srgbClr val="CE9178"/>
                </a:solidFill>
                <a:effectLst/>
                <a:latin typeface="Consolas" panose="020B0609020204030204" pitchFamily="49" charset="0"/>
              </a:rPr>
              <a:t>'RGB'</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255</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100</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item.symbol.size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a:t>
            </a:r>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item.label</a:t>
            </a:r>
            <a:r>
              <a:rPr lang="en-US" b="0" dirty="0">
                <a:solidFill>
                  <a:srgbClr val="D4D4D4"/>
                </a:solidFill>
                <a:effectLst/>
                <a:latin typeface="Consolas" panose="020B0609020204030204" pitchFamily="49" charset="0"/>
              </a:rPr>
              <a:t> = str(value)</a:t>
            </a: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myLayer.symbology</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sym</a:t>
            </a:r>
            <a:endParaRPr lang="en-US" b="0" dirty="0">
              <a:solidFill>
                <a:srgbClr val="D4D4D4"/>
              </a:solidFill>
              <a:effectLst/>
              <a:latin typeface="Consolas" panose="020B0609020204030204" pitchFamily="49" charset="0"/>
            </a:endParaRPr>
          </a:p>
          <a:p>
            <a:endParaRPr lang="en-US" b="1" dirty="0"/>
          </a:p>
        </p:txBody>
      </p:sp>
    </p:spTree>
    <p:extLst>
      <p:ext uri="{BB962C8B-B14F-4D97-AF65-F5344CB8AC3E}">
        <p14:creationId xmlns:p14="http://schemas.microsoft.com/office/powerpoint/2010/main" val="13724120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p:txBody>
          <a:bodyPr/>
          <a:lstStyle/>
          <a:p>
            <a:r>
              <a:rPr lang="en-US" dirty="0"/>
              <a:t>With </a:t>
            </a:r>
            <a:r>
              <a:rPr lang="en-US" dirty="0" err="1"/>
              <a:t>mp</a:t>
            </a:r>
            <a:r>
              <a:rPr lang="en-US" dirty="0"/>
              <a:t>, you can…</a:t>
            </a:r>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152400" y="1066800"/>
            <a:ext cx="8686800" cy="5638800"/>
          </a:xfrm>
        </p:spPr>
        <p:txBody>
          <a:bodyPr>
            <a:normAutofit/>
          </a:bodyPr>
          <a:lstStyle/>
          <a:p>
            <a:r>
              <a:rPr lang="en-US" dirty="0"/>
              <a:t>Inventory project contents (list maps, list layer, list elements, etc.)</a:t>
            </a:r>
          </a:p>
          <a:p>
            <a:endParaRPr lang="en-US" dirty="0"/>
          </a:p>
          <a:p>
            <a:r>
              <a:rPr lang="en-US" dirty="0"/>
              <a:t>Add, move, remove data</a:t>
            </a:r>
          </a:p>
          <a:p>
            <a:endParaRPr lang="en-US" dirty="0"/>
          </a:p>
          <a:p>
            <a:r>
              <a:rPr lang="en-US" dirty="0"/>
              <a:t>Symbology (color, size, style, etc.)</a:t>
            </a:r>
          </a:p>
          <a:p>
            <a:endParaRPr lang="en-US" dirty="0"/>
          </a:p>
          <a:p>
            <a:r>
              <a:rPr lang="en-US" dirty="0"/>
              <a:t>Modify layout elements around the map (title, legend, text boxes, etc.)</a:t>
            </a:r>
          </a:p>
          <a:p>
            <a:endParaRPr lang="en-US" dirty="0"/>
          </a:p>
          <a:p>
            <a:r>
              <a:rPr lang="en-US" dirty="0"/>
              <a:t>Export maps (as pdf, </a:t>
            </a:r>
            <a:r>
              <a:rPr lang="en-US" dirty="0" err="1"/>
              <a:t>png</a:t>
            </a:r>
            <a:r>
              <a:rPr lang="en-US" dirty="0"/>
              <a:t>, etc.)</a:t>
            </a:r>
          </a:p>
          <a:p>
            <a:endParaRPr lang="en-US" dirty="0"/>
          </a:p>
          <a:p>
            <a:r>
              <a:rPr lang="en-US" dirty="0"/>
              <a:t>Change base maps</a:t>
            </a:r>
          </a:p>
          <a:p>
            <a:endParaRPr lang="en-US" dirty="0"/>
          </a:p>
        </p:txBody>
      </p:sp>
    </p:spTree>
    <p:extLst>
      <p:ext uri="{BB962C8B-B14F-4D97-AF65-F5344CB8AC3E}">
        <p14:creationId xmlns:p14="http://schemas.microsoft.com/office/powerpoint/2010/main" val="36753757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20EE55-CE3A-B70F-29A3-C833D9C5DCE1}"/>
              </a:ext>
            </a:extLst>
          </p:cNvPr>
          <p:cNvSpPr>
            <a:spLocks noGrp="1"/>
          </p:cNvSpPr>
          <p:nvPr>
            <p:ph type="title"/>
          </p:nvPr>
        </p:nvSpPr>
        <p:spPr/>
        <p:txBody>
          <a:bodyPr/>
          <a:lstStyle/>
          <a:p>
            <a:r>
              <a:rPr lang="en-US" dirty="0"/>
              <a:t>Setting labels with a lookup table</a:t>
            </a:r>
          </a:p>
        </p:txBody>
      </p:sp>
      <p:sp>
        <p:nvSpPr>
          <p:cNvPr id="3" name="Content Placeholder 2">
            <a:extLst>
              <a:ext uri="{FF2B5EF4-FFF2-40B4-BE49-F238E27FC236}">
                <a16:creationId xmlns:a16="http://schemas.microsoft.com/office/drawing/2014/main" id="{5B7CF32D-FA6E-0CC5-1D01-5B87A4CE9FDD}"/>
              </a:ext>
            </a:extLst>
          </p:cNvPr>
          <p:cNvSpPr>
            <a:spLocks noGrp="1"/>
          </p:cNvSpPr>
          <p:nvPr>
            <p:ph idx="1"/>
          </p:nvPr>
        </p:nvSpPr>
        <p:spPr>
          <a:xfrm>
            <a:off x="152400" y="838200"/>
            <a:ext cx="8686800" cy="6096000"/>
          </a:xfrm>
        </p:spPr>
        <p:txBody>
          <a:bodyPr>
            <a:normAutofit/>
          </a:bodyPr>
          <a:lstStyle/>
          <a:p>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"1"</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"Highway"</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"2"</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"Secondary highway"</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"3"</a:t>
            </a:r>
            <a:r>
              <a:rPr lang="en-US" sz="1200" b="0" dirty="0">
                <a:solidFill>
                  <a:srgbClr val="D4D4D4"/>
                </a:solidFill>
                <a:effectLst/>
                <a:latin typeface="Consolas" panose="020B0609020204030204" pitchFamily="49" charset="0"/>
              </a:rPr>
              <a:t>: </a:t>
            </a:r>
            <a:r>
              <a:rPr lang="en-US" sz="1200" b="0" dirty="0">
                <a:solidFill>
                  <a:srgbClr val="CE9178"/>
                </a:solidFill>
                <a:effectLst/>
                <a:latin typeface="Consolas" panose="020B0609020204030204" pitchFamily="49" charset="0"/>
              </a:rPr>
              <a:t>"Local connecting road"</a:t>
            </a:r>
            <a:r>
              <a:rPr lang="en-US" sz="1200" b="0" dirty="0">
                <a:solidFill>
                  <a:srgbClr val="D4D4D4"/>
                </a:solidFill>
                <a:effectLst/>
                <a:latin typeface="Consolas" panose="020B0609020204030204" pitchFamily="49" charset="0"/>
              </a:rPr>
              <a:t>}</a:t>
            </a:r>
          </a:p>
          <a:p>
            <a:r>
              <a:rPr lang="en-US" sz="1200" b="0" dirty="0" err="1">
                <a:solidFill>
                  <a:srgbClr val="D4D4D4"/>
                </a:solidFill>
                <a:effectLst/>
                <a:latin typeface="Consolas" panose="020B0609020204030204" pitchFamily="49" charset="0"/>
              </a:rPr>
              <a:t>sym.updateRenderer</a:t>
            </a:r>
            <a:r>
              <a:rPr lang="en-US" sz="1200" b="0" dirty="0">
                <a:solidFill>
                  <a:srgbClr val="D4D4D4"/>
                </a:solidFill>
                <a:effectLst/>
                <a:latin typeface="Consolas" panose="020B0609020204030204" pitchFamily="49" charset="0"/>
              </a:rPr>
              <a:t>(</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UniqueValueRenderer</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p>
          <a:p>
            <a:r>
              <a:rPr lang="en-US" sz="1200" b="0" dirty="0" err="1">
                <a:solidFill>
                  <a:srgbClr val="D4D4D4"/>
                </a:solidFill>
                <a:effectLst/>
                <a:latin typeface="Consolas" panose="020B0609020204030204" pitchFamily="49" charset="0"/>
              </a:rPr>
              <a:t>sym.renderer.fields</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a:t>
            </a:r>
            <a:r>
              <a:rPr lang="en-US" sz="1200" b="0" dirty="0" err="1">
                <a:solidFill>
                  <a:srgbClr val="CE9178"/>
                </a:solidFill>
                <a:effectLst/>
                <a:latin typeface="Consolas" panose="020B0609020204030204" pitchFamily="49" charset="0"/>
              </a:rPr>
              <a:t>tnmfrc</a:t>
            </a:r>
            <a:r>
              <a:rPr lang="en-US" sz="1200" b="0" dirty="0">
                <a:solidFill>
                  <a:srgbClr val="CE9178"/>
                </a:solidFill>
                <a:effectLst/>
                <a:latin typeface="Consolas" panose="020B0609020204030204" pitchFamily="49" charset="0"/>
              </a:rPr>
              <a:t>'</a:t>
            </a:r>
            <a:r>
              <a:rPr lang="en-US" sz="1200" b="0" dirty="0">
                <a:solidFill>
                  <a:srgbClr val="D4D4D4"/>
                </a:solidFill>
                <a:effectLst/>
                <a:latin typeface="Consolas" panose="020B0609020204030204" pitchFamily="49" charset="0"/>
              </a:rPr>
              <a:t>]</a:t>
            </a:r>
          </a:p>
          <a:p>
            <a:r>
              <a:rPr lang="en-US" sz="1200" b="0" dirty="0">
                <a:solidFill>
                  <a:srgbClr val="569CD6"/>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grp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sym.renderer.groups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6A9955"/>
                </a:solidFill>
                <a:effectLst/>
                <a:latin typeface="Consolas" panose="020B0609020204030204" pitchFamily="49" charset="0"/>
              </a:rPr>
              <a:t># Change the subheading from </a:t>
            </a:r>
            <a:r>
              <a:rPr lang="en-US" sz="1200" b="0" dirty="0" err="1">
                <a:solidFill>
                  <a:srgbClr val="6A9955"/>
                </a:solidFill>
                <a:effectLst/>
                <a:latin typeface="Consolas" panose="020B0609020204030204" pitchFamily="49" charset="0"/>
              </a:rPr>
              <a:t>tmnrfc</a:t>
            </a:r>
            <a:r>
              <a:rPr lang="en-US" sz="1200" b="0" dirty="0">
                <a:solidFill>
                  <a:srgbClr val="6A9955"/>
                </a:solidFill>
                <a:effectLst/>
                <a:latin typeface="Consolas" panose="020B0609020204030204" pitchFamily="49" charset="0"/>
              </a:rPr>
              <a:t> to Road type.</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grp.heading</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"Road type"</a:t>
            </a:r>
            <a:r>
              <a:rPr lang="en-US" sz="1200" b="0" dirty="0">
                <a:solidFill>
                  <a:srgbClr val="D4D4D4"/>
                </a:solidFill>
                <a:effectLst/>
                <a:latin typeface="Consolas" panose="020B0609020204030204" pitchFamily="49" charset="0"/>
              </a:rPr>
              <a:t> </a:t>
            </a:r>
          </a:p>
          <a:p>
            <a:br>
              <a:rPr lang="en-US" sz="1200" b="0" dirty="0">
                <a:solidFill>
                  <a:srgbClr val="D4D4D4"/>
                </a:solidFill>
                <a:effectLst/>
                <a:latin typeface="Consolas" panose="020B0609020204030204" pitchFamily="49" charset="0"/>
              </a:rPr>
            </a:br>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for</a:t>
            </a:r>
            <a:r>
              <a:rPr lang="en-US" sz="1200" b="0" dirty="0">
                <a:solidFill>
                  <a:srgbClr val="D4D4D4"/>
                </a:solidFill>
                <a:effectLst/>
                <a:latin typeface="Consolas" panose="020B0609020204030204" pitchFamily="49" charset="0"/>
              </a:rPr>
              <a:t> item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grp.items</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value = </a:t>
            </a:r>
            <a:r>
              <a:rPr lang="en-US" sz="1200" b="0" dirty="0" err="1">
                <a:solidFill>
                  <a:srgbClr val="D4D4D4"/>
                </a:solidFill>
                <a:effectLst/>
                <a:latin typeface="Consolas" panose="020B0609020204030204" pitchFamily="49" charset="0"/>
              </a:rPr>
              <a:t>item.values</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value </a:t>
            </a:r>
            <a:r>
              <a:rPr lang="en-US" sz="1200" b="0" dirty="0">
                <a:solidFill>
                  <a:srgbClr val="569CD6"/>
                </a:solidFill>
                <a:effectLst/>
                <a:latin typeface="Consolas" panose="020B0609020204030204" pitchFamily="49" charset="0"/>
              </a:rPr>
              <a:t>in</a:t>
            </a:r>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            </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250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52</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17</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2</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item.label</a:t>
            </a:r>
            <a:r>
              <a:rPr lang="en-US" sz="1200" b="0" dirty="0">
                <a:solidFill>
                  <a:srgbClr val="D4D4D4"/>
                </a:solidFill>
                <a:effectLst/>
                <a:latin typeface="Consolas" panose="020B0609020204030204" pitchFamily="49" charset="0"/>
              </a:rPr>
              <a:t> = str(</a:t>
            </a:r>
            <a:r>
              <a:rPr lang="en-US" sz="1200" b="0" dirty="0" err="1">
                <a:solidFill>
                  <a:srgbClr val="D4D4D4"/>
                </a:solidFill>
                <a:effectLst/>
                <a:latin typeface="Consolas" panose="020B0609020204030204" pitchFamily="49" charset="0"/>
              </a:rPr>
              <a:t>roadDict</a:t>
            </a:r>
            <a:r>
              <a:rPr lang="en-US" sz="1200" b="0" dirty="0">
                <a:solidFill>
                  <a:srgbClr val="D4D4D4"/>
                </a:solidFill>
                <a:effectLst/>
                <a:latin typeface="Consolas" panose="020B0609020204030204" pitchFamily="49" charset="0"/>
              </a:rPr>
              <a:t>[value])</a:t>
            </a: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4</a:t>
            </a:r>
            <a:r>
              <a:rPr lang="en-US" sz="1200" b="0" dirty="0">
                <a:solidFill>
                  <a:srgbClr val="D4D4D4"/>
                </a:solidFill>
                <a:effectLst/>
                <a:latin typeface="Consolas" panose="020B0609020204030204" pitchFamily="49" charset="0"/>
              </a:rPr>
              <a:t> &lt;= int(value) &lt;= </a:t>
            </a:r>
            <a:r>
              <a:rPr lang="en-US" sz="1200" b="0" dirty="0">
                <a:solidFill>
                  <a:srgbClr val="B5CEA8"/>
                </a:solidFill>
                <a:effectLst/>
                <a:latin typeface="Consolas" panose="020B0609020204030204" pitchFamily="49" charset="0"/>
              </a:rPr>
              <a:t>6</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255</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170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1.5</a:t>
            </a:r>
            <a:endParaRPr lang="en-US" sz="1200" b="0" dirty="0">
              <a:solidFill>
                <a:srgbClr val="D4D4D4"/>
              </a:solidFill>
              <a:effectLst/>
              <a:latin typeface="Consolas" panose="020B0609020204030204" pitchFamily="49" charset="0"/>
            </a:endParaRPr>
          </a:p>
          <a:p>
            <a:r>
              <a:rPr lang="en-US" sz="1200" b="0" dirty="0">
                <a:solidFill>
                  <a:srgbClr val="D4D4D4"/>
                </a:solidFill>
                <a:effectLst/>
                <a:latin typeface="Consolas" panose="020B0609020204030204" pitchFamily="49" charset="0"/>
              </a:rPr>
              <a:t>        </a:t>
            </a:r>
            <a:r>
              <a:rPr lang="en-US" sz="1200" b="0" dirty="0">
                <a:solidFill>
                  <a:srgbClr val="569CD6"/>
                </a:solidFill>
                <a:effectLst/>
                <a:latin typeface="Consolas" panose="020B0609020204030204" pitchFamily="49" charset="0"/>
              </a:rPr>
              <a:t>if</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7</a:t>
            </a:r>
            <a:r>
              <a:rPr lang="en-US" sz="1200" b="0" dirty="0">
                <a:solidFill>
                  <a:srgbClr val="D4D4D4"/>
                </a:solidFill>
                <a:effectLst/>
                <a:latin typeface="Consolas" panose="020B0609020204030204" pitchFamily="49" charset="0"/>
              </a:rPr>
              <a:t> &lt;= int(value) &lt;= </a:t>
            </a:r>
            <a:r>
              <a:rPr lang="en-US" sz="1200" b="0" dirty="0">
                <a:solidFill>
                  <a:srgbClr val="B5CEA8"/>
                </a:solidFill>
                <a:effectLst/>
                <a:latin typeface="Consolas" panose="020B0609020204030204" pitchFamily="49" charset="0"/>
              </a:rPr>
              <a:t>8</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item.symbol.color</a:t>
            </a:r>
            <a:r>
              <a:rPr lang="en-US" sz="1200" b="0" dirty="0">
                <a:solidFill>
                  <a:srgbClr val="D4D4D4"/>
                </a:solidFill>
                <a:effectLst/>
                <a:latin typeface="Consolas" panose="020B0609020204030204" pitchFamily="49" charset="0"/>
              </a:rPr>
              <a:t> = {</a:t>
            </a:r>
            <a:r>
              <a:rPr lang="en-US" sz="1200" b="0" dirty="0">
                <a:solidFill>
                  <a:srgbClr val="CE9178"/>
                </a:solidFill>
                <a:effectLst/>
                <a:latin typeface="Consolas" panose="020B0609020204030204" pitchFamily="49" charset="0"/>
              </a:rPr>
              <a:t>'RGB'</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60</a:t>
            </a:r>
            <a:r>
              <a:rPr lang="en-US" sz="1200" b="0" dirty="0">
                <a:solidFill>
                  <a:srgbClr val="D4D4D4"/>
                </a:solidFill>
                <a:effectLst/>
                <a:latin typeface="Consolas" panose="020B0609020204030204" pitchFamily="49" charset="0"/>
              </a:rPr>
              <a:t>, </a:t>
            </a:r>
            <a:r>
              <a:rPr lang="en-US" sz="1200" b="0" dirty="0">
                <a:solidFill>
                  <a:srgbClr val="B5CEA8"/>
                </a:solidFill>
                <a:effectLst/>
                <a:latin typeface="Consolas" panose="020B0609020204030204" pitchFamily="49" charset="0"/>
              </a:rPr>
              <a:t>100</a:t>
            </a:r>
            <a:r>
              <a:rPr lang="en-US" sz="1200" b="0" dirty="0">
                <a:solidFill>
                  <a:srgbClr val="D4D4D4"/>
                </a:solidFill>
                <a:effectLst/>
                <a:latin typeface="Consolas" panose="020B0609020204030204" pitchFamily="49" charset="0"/>
              </a:rPr>
              <a:t>]}</a:t>
            </a:r>
          </a:p>
          <a:p>
            <a:r>
              <a:rPr lang="en-US" sz="1200" b="0" dirty="0">
                <a:solidFill>
                  <a:srgbClr val="D4D4D4"/>
                </a:solidFill>
                <a:effectLst/>
                <a:latin typeface="Consolas" panose="020B0609020204030204" pitchFamily="49" charset="0"/>
              </a:rPr>
              <a:t>              </a:t>
            </a:r>
            <a:r>
              <a:rPr lang="en-US" sz="1200" b="0" dirty="0" err="1">
                <a:solidFill>
                  <a:srgbClr val="D4D4D4"/>
                </a:solidFill>
                <a:effectLst/>
                <a:latin typeface="Consolas" panose="020B0609020204030204" pitchFamily="49" charset="0"/>
              </a:rPr>
              <a:t>item.symbol.size</a:t>
            </a:r>
            <a:r>
              <a:rPr lang="en-US" sz="1200" b="0" dirty="0">
                <a:solidFill>
                  <a:srgbClr val="D4D4D4"/>
                </a:solidFill>
                <a:effectLst/>
                <a:latin typeface="Consolas" panose="020B0609020204030204" pitchFamily="49" charset="0"/>
              </a:rPr>
              <a:t> = </a:t>
            </a:r>
            <a:r>
              <a:rPr lang="en-US" sz="1200" b="0" dirty="0">
                <a:solidFill>
                  <a:srgbClr val="B5CEA8"/>
                </a:solidFill>
                <a:effectLst/>
                <a:latin typeface="Consolas" panose="020B0609020204030204" pitchFamily="49" charset="0"/>
              </a:rPr>
              <a:t>1</a:t>
            </a:r>
            <a:endParaRPr lang="en-US" sz="1200" b="0" dirty="0">
              <a:solidFill>
                <a:srgbClr val="D4D4D4"/>
              </a:solidFill>
              <a:effectLst/>
              <a:latin typeface="Consolas" panose="020B0609020204030204" pitchFamily="49" charset="0"/>
            </a:endParaRPr>
          </a:p>
          <a:p>
            <a:br>
              <a:rPr lang="en-US" sz="1200" b="0" dirty="0">
                <a:solidFill>
                  <a:srgbClr val="D4D4D4"/>
                </a:solidFill>
                <a:effectLst/>
                <a:latin typeface="Consolas" panose="020B0609020204030204" pitchFamily="49" charset="0"/>
              </a:rPr>
            </a:br>
            <a:r>
              <a:rPr lang="en-US" sz="1200" b="0" dirty="0" err="1">
                <a:solidFill>
                  <a:srgbClr val="D4D4D4"/>
                </a:solidFill>
                <a:effectLst/>
                <a:latin typeface="Consolas" panose="020B0609020204030204" pitchFamily="49" charset="0"/>
              </a:rPr>
              <a:t>myLayer.symbology</a:t>
            </a:r>
            <a:r>
              <a:rPr lang="en-US" sz="1200" b="0" dirty="0">
                <a:solidFill>
                  <a:srgbClr val="D4D4D4"/>
                </a:solidFill>
                <a:effectLst/>
                <a:latin typeface="Consolas" panose="020B0609020204030204" pitchFamily="49" charset="0"/>
              </a:rPr>
              <a:t> = </a:t>
            </a:r>
            <a:r>
              <a:rPr lang="en-US" sz="1200" b="0" dirty="0" err="1">
                <a:solidFill>
                  <a:srgbClr val="D4D4D4"/>
                </a:solidFill>
                <a:effectLst/>
                <a:latin typeface="Consolas" panose="020B0609020204030204" pitchFamily="49" charset="0"/>
              </a:rPr>
              <a:t>sym</a:t>
            </a:r>
            <a:endParaRPr lang="en-US" sz="12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207408465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D97A4E-E0F2-199D-850B-76EAE8EAC3F6}"/>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1A2E5A3-97D1-C6B1-513A-04D116EAB1D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28357211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DA689A-197E-BD2A-2DDB-4F33D1801FE1}"/>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0670241-B0EB-68B2-4E66-1FC202B883B8}"/>
              </a:ext>
            </a:extLst>
          </p:cNvPr>
          <p:cNvSpPr>
            <a:spLocks noGrp="1"/>
          </p:cNvSpPr>
          <p:nvPr>
            <p:ph type="subTitle" idx="1"/>
          </p:nvPr>
        </p:nvSpPr>
        <p:spPr/>
        <p:txBody>
          <a:bodyPr/>
          <a:lstStyle/>
          <a:p>
            <a:endParaRPr lang="en-US"/>
          </a:p>
        </p:txBody>
      </p:sp>
      <p:pic>
        <p:nvPicPr>
          <p:cNvPr id="1026" name="Picture 2" descr="Accessible Color: The Work of Cynthia Brewer | Libwen Reviews">
            <a:extLst>
              <a:ext uri="{FF2B5EF4-FFF2-40B4-BE49-F238E27FC236}">
                <a16:creationId xmlns:a16="http://schemas.microsoft.com/office/drawing/2014/main" id="{DB1FB141-C746-55CB-0773-A0F99EB069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0716"/>
            <a:ext cx="9144000" cy="64293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F3FF6C6-C273-8D8C-AF18-5F0A853F5AF8}"/>
              </a:ext>
            </a:extLst>
          </p:cNvPr>
          <p:cNvSpPr txBox="1"/>
          <p:nvPr/>
        </p:nvSpPr>
        <p:spPr>
          <a:xfrm>
            <a:off x="228600" y="6643687"/>
            <a:ext cx="9124950" cy="184666"/>
          </a:xfrm>
          <a:prstGeom prst="rect">
            <a:avLst/>
          </a:prstGeom>
          <a:noFill/>
        </p:spPr>
        <p:txBody>
          <a:bodyPr wrap="square">
            <a:spAutoFit/>
          </a:bodyPr>
          <a:lstStyle/>
          <a:p>
            <a:r>
              <a:rPr lang="en-US" sz="600" b="0" i="0" dirty="0">
                <a:solidFill>
                  <a:schemeClr val="bg1">
                    <a:lumMod val="85000"/>
                  </a:schemeClr>
                </a:solidFill>
                <a:effectLst/>
                <a:latin typeface="Arial" panose="020B0604020202020204" pitchFamily="34" charset="0"/>
              </a:rPr>
              <a:t>Brewer, Cynthia A., and Trudy A. </a:t>
            </a:r>
            <a:r>
              <a:rPr lang="en-US" sz="600" b="0" i="0" dirty="0" err="1">
                <a:solidFill>
                  <a:schemeClr val="bg1">
                    <a:lumMod val="85000"/>
                  </a:schemeClr>
                </a:solidFill>
                <a:effectLst/>
                <a:latin typeface="Arial" panose="020B0604020202020204" pitchFamily="34" charset="0"/>
              </a:rPr>
              <a:t>Suchan</a:t>
            </a:r>
            <a:r>
              <a:rPr lang="en-US" sz="600" b="0" i="0" dirty="0">
                <a:solidFill>
                  <a:schemeClr val="bg1">
                    <a:lumMod val="85000"/>
                  </a:schemeClr>
                </a:solidFill>
                <a:effectLst/>
                <a:latin typeface="Arial" panose="020B0604020202020204" pitchFamily="34" charset="0"/>
              </a:rPr>
              <a:t>. </a:t>
            </a:r>
            <a:r>
              <a:rPr lang="en-US" sz="600" b="0" i="1" dirty="0">
                <a:solidFill>
                  <a:schemeClr val="bg1">
                    <a:lumMod val="85000"/>
                  </a:schemeClr>
                </a:solidFill>
                <a:effectLst/>
                <a:latin typeface="Arial" panose="020B0604020202020204" pitchFamily="34" charset="0"/>
              </a:rPr>
              <a:t>Mapping Census 2000: The geography of US diversity, 2000: Census 2000 special reports</a:t>
            </a:r>
            <a:r>
              <a:rPr lang="en-US" sz="600" b="0" i="0" dirty="0">
                <a:solidFill>
                  <a:schemeClr val="bg1">
                    <a:lumMod val="85000"/>
                  </a:schemeClr>
                </a:solidFill>
                <a:effectLst/>
                <a:latin typeface="Arial" panose="020B0604020202020204" pitchFamily="34" charset="0"/>
              </a:rPr>
              <a:t>. Vol. 1. No. 1. US Department of Commerce, Economics and Statistics Administration, US Census Bureau, 2001.</a:t>
            </a:r>
            <a:endParaRPr lang="en-US" sz="600" dirty="0">
              <a:solidFill>
                <a:schemeClr val="bg1">
                  <a:lumMod val="85000"/>
                </a:schemeClr>
              </a:solidFill>
            </a:endParaRPr>
          </a:p>
        </p:txBody>
      </p:sp>
      <p:cxnSp>
        <p:nvCxnSpPr>
          <p:cNvPr id="7" name="Straight Arrow Connector 6">
            <a:extLst>
              <a:ext uri="{FF2B5EF4-FFF2-40B4-BE49-F238E27FC236}">
                <a16:creationId xmlns:a16="http://schemas.microsoft.com/office/drawing/2014/main" id="{702B61E1-5E98-0143-B499-BBAA6DB49720}"/>
              </a:ext>
            </a:extLst>
          </p:cNvPr>
          <p:cNvCxnSpPr>
            <a:cxnSpLocks/>
          </p:cNvCxnSpPr>
          <p:nvPr/>
        </p:nvCxnSpPr>
        <p:spPr>
          <a:xfrm flipH="1">
            <a:off x="8215897" y="4343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371C3D5-F267-9166-799D-117AD8B2FA5D}"/>
              </a:ext>
            </a:extLst>
          </p:cNvPr>
          <p:cNvCxnSpPr>
            <a:cxnSpLocks/>
          </p:cNvCxnSpPr>
          <p:nvPr/>
        </p:nvCxnSpPr>
        <p:spPr>
          <a:xfrm flipH="1">
            <a:off x="8229600" y="6356351"/>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B5735F9-B92E-D579-1C4B-AF2EC33ED59A}"/>
              </a:ext>
            </a:extLst>
          </p:cNvPr>
          <p:cNvCxnSpPr>
            <a:cxnSpLocks/>
          </p:cNvCxnSpPr>
          <p:nvPr/>
        </p:nvCxnSpPr>
        <p:spPr>
          <a:xfrm flipH="1">
            <a:off x="8455192" y="2741496"/>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01C6F9C2-AAC3-244F-3ED7-9D2F499F620F}"/>
              </a:ext>
            </a:extLst>
          </p:cNvPr>
          <p:cNvSpPr txBox="1"/>
          <p:nvPr/>
        </p:nvSpPr>
        <p:spPr>
          <a:xfrm>
            <a:off x="8566439" y="2095165"/>
            <a:ext cx="659155" cy="646331"/>
          </a:xfrm>
          <a:prstGeom prst="rect">
            <a:avLst/>
          </a:prstGeom>
          <a:noFill/>
        </p:spPr>
        <p:txBody>
          <a:bodyPr wrap="none" rtlCol="0">
            <a:spAutoFit/>
          </a:bodyPr>
          <a:lstStyle/>
          <a:p>
            <a:r>
              <a:rPr lang="en-US" dirty="0">
                <a:solidFill>
                  <a:srgbClr val="FF0066"/>
                </a:solidFill>
              </a:rPr>
              <a:t>text </a:t>
            </a:r>
          </a:p>
          <a:p>
            <a:r>
              <a:rPr lang="en-US" dirty="0">
                <a:solidFill>
                  <a:srgbClr val="FF0066"/>
                </a:solidFill>
              </a:rPr>
              <a:t>box</a:t>
            </a:r>
          </a:p>
        </p:txBody>
      </p:sp>
      <p:sp>
        <p:nvSpPr>
          <p:cNvPr id="15" name="TextBox 14">
            <a:extLst>
              <a:ext uri="{FF2B5EF4-FFF2-40B4-BE49-F238E27FC236}">
                <a16:creationId xmlns:a16="http://schemas.microsoft.com/office/drawing/2014/main" id="{23FC6448-864B-B40C-5BB8-D36F7BD8D525}"/>
              </a:ext>
            </a:extLst>
          </p:cNvPr>
          <p:cNvSpPr txBox="1"/>
          <p:nvPr/>
        </p:nvSpPr>
        <p:spPr>
          <a:xfrm>
            <a:off x="8297135" y="3974068"/>
            <a:ext cx="928459" cy="369332"/>
          </a:xfrm>
          <a:prstGeom prst="rect">
            <a:avLst/>
          </a:prstGeom>
          <a:noFill/>
        </p:spPr>
        <p:txBody>
          <a:bodyPr wrap="none" rtlCol="0">
            <a:spAutoFit/>
          </a:bodyPr>
          <a:lstStyle/>
          <a:p>
            <a:r>
              <a:rPr lang="en-US" dirty="0">
                <a:solidFill>
                  <a:srgbClr val="FF0066"/>
                </a:solidFill>
              </a:rPr>
              <a:t>legend</a:t>
            </a:r>
          </a:p>
        </p:txBody>
      </p:sp>
      <p:sp>
        <p:nvSpPr>
          <p:cNvPr id="16" name="TextBox 15">
            <a:extLst>
              <a:ext uri="{FF2B5EF4-FFF2-40B4-BE49-F238E27FC236}">
                <a16:creationId xmlns:a16="http://schemas.microsoft.com/office/drawing/2014/main" id="{5597430D-CAF2-3383-DAFD-ADC7B25179E1}"/>
              </a:ext>
            </a:extLst>
          </p:cNvPr>
          <p:cNvSpPr txBox="1"/>
          <p:nvPr/>
        </p:nvSpPr>
        <p:spPr>
          <a:xfrm>
            <a:off x="8310320" y="6005750"/>
            <a:ext cx="761747" cy="369332"/>
          </a:xfrm>
          <a:prstGeom prst="rect">
            <a:avLst/>
          </a:prstGeom>
          <a:noFill/>
        </p:spPr>
        <p:txBody>
          <a:bodyPr wrap="none" rtlCol="0">
            <a:spAutoFit/>
          </a:bodyPr>
          <a:lstStyle/>
          <a:p>
            <a:r>
              <a:rPr lang="en-US" dirty="0">
                <a:solidFill>
                  <a:srgbClr val="FF0066"/>
                </a:solidFill>
              </a:rPr>
              <a:t>scale</a:t>
            </a:r>
          </a:p>
        </p:txBody>
      </p:sp>
      <p:cxnSp>
        <p:nvCxnSpPr>
          <p:cNvPr id="17" name="Straight Arrow Connector 16">
            <a:extLst>
              <a:ext uri="{FF2B5EF4-FFF2-40B4-BE49-F238E27FC236}">
                <a16:creationId xmlns:a16="http://schemas.microsoft.com/office/drawing/2014/main" id="{0B68CF08-D42F-2AE5-E9F8-460B541ABCF2}"/>
              </a:ext>
            </a:extLst>
          </p:cNvPr>
          <p:cNvCxnSpPr>
            <a:cxnSpLocks/>
          </p:cNvCxnSpPr>
          <p:nvPr/>
        </p:nvCxnSpPr>
        <p:spPr>
          <a:xfrm flipH="1">
            <a:off x="4191000" y="914400"/>
            <a:ext cx="381000" cy="0"/>
          </a:xfrm>
          <a:prstGeom prst="straightConnector1">
            <a:avLst/>
          </a:prstGeom>
          <a:ln w="19050">
            <a:solidFill>
              <a:srgbClr val="FF0066"/>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8A9BAC74-23F0-726F-C457-B0077F84C69F}"/>
              </a:ext>
            </a:extLst>
          </p:cNvPr>
          <p:cNvSpPr txBox="1"/>
          <p:nvPr/>
        </p:nvSpPr>
        <p:spPr>
          <a:xfrm>
            <a:off x="4563979" y="729734"/>
            <a:ext cx="595035" cy="369332"/>
          </a:xfrm>
          <a:prstGeom prst="rect">
            <a:avLst/>
          </a:prstGeom>
          <a:noFill/>
        </p:spPr>
        <p:txBody>
          <a:bodyPr wrap="none" rtlCol="0">
            <a:spAutoFit/>
          </a:bodyPr>
          <a:lstStyle/>
          <a:p>
            <a:r>
              <a:rPr lang="en-US" dirty="0">
                <a:solidFill>
                  <a:srgbClr val="FF0066"/>
                </a:solidFill>
              </a:rPr>
              <a:t>title</a:t>
            </a:r>
          </a:p>
        </p:txBody>
      </p:sp>
      <p:cxnSp>
        <p:nvCxnSpPr>
          <p:cNvPr id="5" name="Straight Arrow Connector 4">
            <a:extLst>
              <a:ext uri="{FF2B5EF4-FFF2-40B4-BE49-F238E27FC236}">
                <a16:creationId xmlns:a16="http://schemas.microsoft.com/office/drawing/2014/main" id="{E883C5B5-6CD2-BFE9-3B5C-D52457B6572C}"/>
              </a:ext>
            </a:extLst>
          </p:cNvPr>
          <p:cNvCxnSpPr>
            <a:cxnSpLocks/>
          </p:cNvCxnSpPr>
          <p:nvPr/>
        </p:nvCxnSpPr>
        <p:spPr>
          <a:xfrm flipV="1">
            <a:off x="5943600" y="1911302"/>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6E6A260F-FC1A-C5CF-88D2-4226F09E38DD}"/>
              </a:ext>
            </a:extLst>
          </p:cNvPr>
          <p:cNvSpPr txBox="1"/>
          <p:nvPr/>
        </p:nvSpPr>
        <p:spPr>
          <a:xfrm>
            <a:off x="4563979" y="2130019"/>
            <a:ext cx="1928733" cy="369332"/>
          </a:xfrm>
          <a:prstGeom prst="rect">
            <a:avLst/>
          </a:prstGeom>
          <a:noFill/>
        </p:spPr>
        <p:txBody>
          <a:bodyPr wrap="none" rtlCol="0">
            <a:spAutoFit/>
          </a:bodyPr>
          <a:lstStyle/>
          <a:p>
            <a:r>
              <a:rPr lang="en-US" dirty="0">
                <a:solidFill>
                  <a:srgbClr val="7030A0"/>
                </a:solidFill>
              </a:rPr>
              <a:t>graduated color</a:t>
            </a:r>
          </a:p>
        </p:txBody>
      </p:sp>
      <p:cxnSp>
        <p:nvCxnSpPr>
          <p:cNvPr id="10" name="Straight Arrow Connector 9">
            <a:extLst>
              <a:ext uri="{FF2B5EF4-FFF2-40B4-BE49-F238E27FC236}">
                <a16:creationId xmlns:a16="http://schemas.microsoft.com/office/drawing/2014/main" id="{A7DD21E6-6C2B-EB89-303B-C3D5C96909D8}"/>
              </a:ext>
            </a:extLst>
          </p:cNvPr>
          <p:cNvCxnSpPr>
            <a:cxnSpLocks/>
          </p:cNvCxnSpPr>
          <p:nvPr/>
        </p:nvCxnSpPr>
        <p:spPr>
          <a:xfrm>
            <a:off x="3200400" y="2009885"/>
            <a:ext cx="0" cy="304800"/>
          </a:xfrm>
          <a:prstGeom prst="straightConnector1">
            <a:avLst/>
          </a:prstGeom>
          <a:ln w="190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03E48F26-11BD-65B2-4D17-445BF9F5EDF8}"/>
              </a:ext>
            </a:extLst>
          </p:cNvPr>
          <p:cNvSpPr txBox="1"/>
          <p:nvPr/>
        </p:nvSpPr>
        <p:spPr>
          <a:xfrm>
            <a:off x="2438400" y="1665203"/>
            <a:ext cx="1569660" cy="369332"/>
          </a:xfrm>
          <a:prstGeom prst="rect">
            <a:avLst/>
          </a:prstGeom>
          <a:noFill/>
        </p:spPr>
        <p:txBody>
          <a:bodyPr wrap="none" rtlCol="0">
            <a:spAutoFit/>
          </a:bodyPr>
          <a:lstStyle/>
          <a:p>
            <a:r>
              <a:rPr lang="en-US" dirty="0">
                <a:solidFill>
                  <a:srgbClr val="7030A0"/>
                </a:solidFill>
              </a:rPr>
              <a:t>unique color</a:t>
            </a:r>
          </a:p>
        </p:txBody>
      </p:sp>
    </p:spTree>
    <p:extLst>
      <p:ext uri="{BB962C8B-B14F-4D97-AF65-F5344CB8AC3E}">
        <p14:creationId xmlns:p14="http://schemas.microsoft.com/office/powerpoint/2010/main" val="337235618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Layout objects</a:t>
            </a:r>
          </a:p>
        </p:txBody>
      </p:sp>
    </p:spTree>
    <p:extLst>
      <p:ext uri="{BB962C8B-B14F-4D97-AF65-F5344CB8AC3E}">
        <p14:creationId xmlns:p14="http://schemas.microsoft.com/office/powerpoint/2010/main" val="27972571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Layout</a:t>
            </a:r>
          </a:p>
        </p:txBody>
      </p:sp>
      <p:sp>
        <p:nvSpPr>
          <p:cNvPr id="6" name="TextBox 5">
            <a:extLst>
              <a:ext uri="{FF2B5EF4-FFF2-40B4-BE49-F238E27FC236}">
                <a16:creationId xmlns:a16="http://schemas.microsoft.com/office/drawing/2014/main" id="{6550EAD8-B62D-444C-252F-CC2A93147419}"/>
              </a:ext>
            </a:extLst>
          </p:cNvPr>
          <p:cNvSpPr txBox="1"/>
          <p:nvPr/>
        </p:nvSpPr>
        <p:spPr>
          <a:xfrm>
            <a:off x="701842" y="3657600"/>
            <a:ext cx="6232358" cy="2862322"/>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objects.</a:t>
            </a:r>
            <a:endParaRPr lang="en-US" b="0" dirty="0">
              <a:solidFill>
                <a:srgbClr val="D4D4D4"/>
              </a:solidFill>
              <a:effectLst/>
              <a:latin typeface="Consolas" panose="020B0609020204030204" pitchFamily="49" charset="0"/>
            </a:endParaRPr>
          </a:p>
          <a:p>
            <a:r>
              <a:rPr lang="en-US" b="0" dirty="0">
                <a:solidFill>
                  <a:srgbClr val="D4D4D4"/>
                </a:solidFill>
                <a:latin typeface="Consolas" panose="020B0609020204030204" pitchFamily="49" charset="0"/>
              </a:rPr>
              <a:t>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layouts[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B46B335E-A6D9-5F6B-97E8-B5B806B469D1}"/>
              </a:ext>
            </a:extLst>
          </p:cNvPr>
          <p:cNvPicPr>
            <a:picLocks noChangeAspect="1"/>
          </p:cNvPicPr>
          <p:nvPr/>
        </p:nvPicPr>
        <p:blipFill>
          <a:blip r:embed="rId2"/>
          <a:stretch>
            <a:fillRect/>
          </a:stretch>
        </p:blipFill>
        <p:spPr>
          <a:xfrm>
            <a:off x="685800" y="1447800"/>
            <a:ext cx="7429500" cy="1933575"/>
          </a:xfrm>
          <a:prstGeom prst="rect">
            <a:avLst/>
          </a:prstGeom>
        </p:spPr>
      </p:pic>
      <p:cxnSp>
        <p:nvCxnSpPr>
          <p:cNvPr id="8" name="Straight Arrow Connector 6">
            <a:extLst>
              <a:ext uri="{FF2B5EF4-FFF2-40B4-BE49-F238E27FC236}">
                <a16:creationId xmlns:a16="http://schemas.microsoft.com/office/drawing/2014/main" id="{E6934244-AD48-B7C3-5783-D17858AFDDEE}"/>
              </a:ext>
            </a:extLst>
          </p:cNvPr>
          <p:cNvCxnSpPr>
            <a:cxnSpLocks noChangeShapeType="1"/>
          </p:cNvCxnSpPr>
          <p:nvPr/>
        </p:nvCxnSpPr>
        <p:spPr bwMode="auto">
          <a:xfrm>
            <a:off x="6614313" y="12192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6">
            <a:extLst>
              <a:ext uri="{FF2B5EF4-FFF2-40B4-BE49-F238E27FC236}">
                <a16:creationId xmlns:a16="http://schemas.microsoft.com/office/drawing/2014/main" id="{EE26932E-17CA-2D40-5FB6-E0E1DA08CF7B}"/>
              </a:ext>
            </a:extLst>
          </p:cNvPr>
          <p:cNvCxnSpPr>
            <a:cxnSpLocks noChangeShapeType="1"/>
          </p:cNvCxnSpPr>
          <p:nvPr/>
        </p:nvCxnSpPr>
        <p:spPr bwMode="auto">
          <a:xfrm>
            <a:off x="7620000" y="12192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164625553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39DF9ACE-9D7C-48CB-990C-05D75BC244FB}"/>
              </a:ext>
            </a:extLst>
          </p:cNvPr>
          <p:cNvSpPr>
            <a:spLocks noGrp="1"/>
          </p:cNvSpPr>
          <p:nvPr>
            <p:ph type="title"/>
          </p:nvPr>
        </p:nvSpPr>
        <p:spPr/>
        <p:txBody>
          <a:bodyPr/>
          <a:lstStyle/>
          <a:p>
            <a:r>
              <a:rPr lang="en-US" altLang="en-US" dirty="0"/>
              <a:t>List layout elements</a:t>
            </a:r>
          </a:p>
        </p:txBody>
      </p:sp>
      <p:sp>
        <p:nvSpPr>
          <p:cNvPr id="3" name="Content Placeholder 2">
            <a:extLst>
              <a:ext uri="{FF2B5EF4-FFF2-40B4-BE49-F238E27FC236}">
                <a16:creationId xmlns:a16="http://schemas.microsoft.com/office/drawing/2014/main" id="{B1781A91-4EC2-40CF-8C6C-1147D0590200}"/>
              </a:ext>
            </a:extLst>
          </p:cNvPr>
          <p:cNvSpPr>
            <a:spLocks noGrp="1"/>
          </p:cNvSpPr>
          <p:nvPr>
            <p:ph idx="1"/>
          </p:nvPr>
        </p:nvSpPr>
        <p:spPr/>
        <p:txBody>
          <a:bodyPr>
            <a:normAutofit/>
          </a:bodyPr>
          <a:lstStyle/>
          <a:p>
            <a:r>
              <a:rPr lang="en-US" dirty="0" err="1"/>
              <a:t>listElements</a:t>
            </a:r>
            <a:r>
              <a:rPr lang="en-US" dirty="0"/>
              <a:t> is a Layout method</a:t>
            </a:r>
          </a:p>
          <a:p>
            <a:r>
              <a:rPr lang="en-US" dirty="0"/>
              <a:t>Two optional parameters: {</a:t>
            </a:r>
            <a:r>
              <a:rPr lang="en-US" dirty="0" err="1"/>
              <a:t>element_type</a:t>
            </a:r>
            <a:r>
              <a:rPr lang="en-US" dirty="0"/>
              <a:t>}, {wildcard}</a:t>
            </a:r>
            <a:br>
              <a:rPr lang="en-US" dirty="0"/>
            </a:br>
            <a:endParaRPr lang="en-US" dirty="0"/>
          </a:p>
          <a:p>
            <a:endParaRPr lang="en-US" dirty="0"/>
          </a:p>
          <a:p>
            <a:r>
              <a:rPr lang="en-US" dirty="0"/>
              <a:t>To list all the element objects in a layout,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[0]</a:t>
            </a:r>
          </a:p>
          <a:p>
            <a:r>
              <a:rPr lang="en-US" b="0" dirty="0" err="1">
                <a:solidFill>
                  <a:srgbClr val="D4D4D4"/>
                </a:solidFill>
                <a:effectLst/>
                <a:latin typeface="Consolas" panose="020B0609020204030204" pitchFamily="49" charset="0"/>
              </a:rPr>
              <a:t>allElems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p>
          <a:p>
            <a:endParaRPr lang="en-US" dirty="0">
              <a:latin typeface="Consolas" panose="020B0609020204030204" pitchFamily="49" charset="0"/>
            </a:endParaRPr>
          </a:p>
          <a:p>
            <a:endParaRPr lang="en-US" dirty="0"/>
          </a:p>
          <a:p>
            <a:endParaRPr lang="en-US" dirty="0"/>
          </a:p>
          <a:p>
            <a:endParaRPr lang="en-US" dirty="0"/>
          </a:p>
          <a:p>
            <a:endParaRPr lang="en-US" dirty="0"/>
          </a:p>
        </p:txBody>
      </p:sp>
      <p:sp>
        <p:nvSpPr>
          <p:cNvPr id="6" name="Slide Number Placeholder 5">
            <a:extLst>
              <a:ext uri="{FF2B5EF4-FFF2-40B4-BE49-F238E27FC236}">
                <a16:creationId xmlns:a16="http://schemas.microsoft.com/office/drawing/2014/main" id="{FA470126-6E5B-481D-A98D-69AB7C6BAA47}"/>
              </a:ext>
            </a:extLst>
          </p:cNvPr>
          <p:cNvSpPr>
            <a:spLocks noGrp="1"/>
          </p:cNvSpPr>
          <p:nvPr>
            <p:ph type="sldNum" sz="quarter" idx="12"/>
          </p:nvPr>
        </p:nvSpPr>
        <p:spPr/>
        <p:txBody>
          <a:bodyPr/>
          <a:lstStyle/>
          <a:p>
            <a:fld id="{D584E0A9-DCB8-4B8B-92A0-3B6B22500F69}" type="slidenum">
              <a:rPr lang="en-US" altLang="en-US" smtClean="0"/>
              <a:pPr/>
              <a:t>65</a:t>
            </a:fld>
            <a:endParaRPr lang="en-US" alt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D8C71C-E4BD-D1B0-3BFA-524AD659D43B}"/>
              </a:ext>
            </a:extLst>
          </p:cNvPr>
          <p:cNvSpPr>
            <a:spLocks noGrp="1"/>
          </p:cNvSpPr>
          <p:nvPr>
            <p:ph type="title"/>
          </p:nvPr>
        </p:nvSpPr>
        <p:spPr/>
        <p:txBody>
          <a:bodyPr/>
          <a:lstStyle/>
          <a:p>
            <a:r>
              <a:rPr lang="en-US" dirty="0"/>
              <a:t>Project -&gt; Layout -&gt; Elements</a:t>
            </a:r>
          </a:p>
        </p:txBody>
      </p:sp>
      <p:sp>
        <p:nvSpPr>
          <p:cNvPr id="6" name="TextBox 5">
            <a:extLst>
              <a:ext uri="{FF2B5EF4-FFF2-40B4-BE49-F238E27FC236}">
                <a16:creationId xmlns:a16="http://schemas.microsoft.com/office/drawing/2014/main" id="{6550EAD8-B62D-444C-252F-CC2A93147419}"/>
              </a:ext>
            </a:extLst>
          </p:cNvPr>
          <p:cNvSpPr txBox="1"/>
          <p:nvPr/>
        </p:nvSpPr>
        <p:spPr>
          <a:xfrm>
            <a:off x="701842" y="2895600"/>
            <a:ext cx="6232358" cy="4801314"/>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a list of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objects.</a:t>
            </a:r>
            <a:endParaRPr lang="en-US" b="0" dirty="0">
              <a:solidFill>
                <a:srgbClr val="D4D4D4"/>
              </a:solidFill>
              <a:effectLst/>
              <a:latin typeface="Consolas" panose="020B0609020204030204" pitchFamily="49" charset="0"/>
            </a:endParaRPr>
          </a:p>
          <a:p>
            <a:r>
              <a:rPr lang="en-US" b="0" dirty="0">
                <a:solidFill>
                  <a:srgbClr val="D4D4D4"/>
                </a:solidFill>
                <a:latin typeface="Consolas" panose="020B0609020204030204" pitchFamily="49" charset="0"/>
              </a:rPr>
              <a:t>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dirty="0">
                <a:solidFill>
                  <a:srgbClr val="6A9955"/>
                </a:solidFill>
                <a:effectLst/>
                <a:latin typeface="Consolas" panose="020B0609020204030204" pitchFamily="49" charset="0"/>
              </a:rPr>
              <a:t>first</a:t>
            </a:r>
            <a:r>
              <a:rPr lang="en-US" b="0" dirty="0">
                <a:solidFill>
                  <a:srgbClr val="6A9955"/>
                </a:solidFill>
                <a:effectLst/>
                <a:latin typeface="Consolas" panose="020B0609020204030204" pitchFamily="49" charset="0"/>
              </a:rPr>
              <a:t>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layouts[</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a:t>
            </a:r>
            <a:r>
              <a:rPr lang="en-US" b="0" dirty="0">
                <a:solidFill>
                  <a:srgbClr val="6A9955"/>
                </a:solidFill>
                <a:latin typeface="Consolas" panose="020B0609020204030204" pitchFamily="49" charset="0"/>
              </a:rPr>
              <a:t>layout elements</a:t>
            </a:r>
            <a:r>
              <a:rPr lang="en-US" b="0" dirty="0">
                <a:solidFill>
                  <a:srgbClr val="6A9955"/>
                </a:solidFill>
                <a:effectLst/>
                <a:latin typeface="Consolas" panose="020B0609020204030204" pitchFamily="49" charset="0"/>
              </a:rPr>
              <a:t>.</a:t>
            </a:r>
            <a:endParaRPr lang="en-US" b="0" dirty="0">
              <a:solidFill>
                <a:srgbClr val="D4D4D4"/>
              </a:solidFill>
              <a:latin typeface="Consolas" panose="020B0609020204030204" pitchFamily="49" charset="0"/>
            </a:endParaRP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latin typeface="Consolas" panose="020B0609020204030204" pitchFamily="49" charset="0"/>
              </a:rPr>
              <a:t>my</a:t>
            </a:r>
            <a:r>
              <a:rPr lang="en-US" b="0" dirty="0" err="1">
                <a:solidFill>
                  <a:srgbClr val="D4D4D4"/>
                </a:solidFill>
                <a:effectLst/>
                <a:latin typeface="Consolas" panose="020B0609020204030204" pitchFamily="49" charset="0"/>
              </a:rPr>
              <a:t>Layout.listElements</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 element</a:t>
            </a:r>
            <a:r>
              <a:rPr lang="en-US" b="0" dirty="0">
                <a:solidFill>
                  <a:srgbClr val="6A9955"/>
                </a:solidFill>
                <a:effectLst/>
                <a:latin typeface="Consolas" panose="020B0609020204030204" pitchFamily="49" charset="0"/>
              </a:rPr>
              <a:t>.</a:t>
            </a:r>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firstElem</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endParaRPr lang="en-US" b="0" dirty="0">
              <a:solidFill>
                <a:srgbClr val="D4D4D4"/>
              </a:solidFill>
              <a:effectLst/>
              <a:latin typeface="Consolas" panose="020B0609020204030204" pitchFamily="49" charset="0"/>
            </a:endParaRPr>
          </a:p>
        </p:txBody>
      </p:sp>
      <p:pic>
        <p:nvPicPr>
          <p:cNvPr id="7" name="Picture 6">
            <a:extLst>
              <a:ext uri="{FF2B5EF4-FFF2-40B4-BE49-F238E27FC236}">
                <a16:creationId xmlns:a16="http://schemas.microsoft.com/office/drawing/2014/main" id="{B46B335E-A6D9-5F6B-97E8-B5B806B469D1}"/>
              </a:ext>
            </a:extLst>
          </p:cNvPr>
          <p:cNvPicPr>
            <a:picLocks noChangeAspect="1"/>
          </p:cNvPicPr>
          <p:nvPr/>
        </p:nvPicPr>
        <p:blipFill>
          <a:blip r:embed="rId2"/>
          <a:stretch>
            <a:fillRect/>
          </a:stretch>
        </p:blipFill>
        <p:spPr>
          <a:xfrm>
            <a:off x="685800" y="914400"/>
            <a:ext cx="7429500" cy="1933575"/>
          </a:xfrm>
          <a:prstGeom prst="rect">
            <a:avLst/>
          </a:prstGeom>
        </p:spPr>
      </p:pic>
      <p:cxnSp>
        <p:nvCxnSpPr>
          <p:cNvPr id="8" name="Straight Arrow Connector 6">
            <a:extLst>
              <a:ext uri="{FF2B5EF4-FFF2-40B4-BE49-F238E27FC236}">
                <a16:creationId xmlns:a16="http://schemas.microsoft.com/office/drawing/2014/main" id="{E6934244-AD48-B7C3-5783-D17858AFDDEE}"/>
              </a:ext>
            </a:extLst>
          </p:cNvPr>
          <p:cNvCxnSpPr>
            <a:cxnSpLocks noChangeShapeType="1"/>
          </p:cNvCxnSpPr>
          <p:nvPr/>
        </p:nvCxnSpPr>
        <p:spPr bwMode="auto">
          <a:xfrm>
            <a:off x="6614313" y="6858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Straight Arrow Connector 6">
            <a:extLst>
              <a:ext uri="{FF2B5EF4-FFF2-40B4-BE49-F238E27FC236}">
                <a16:creationId xmlns:a16="http://schemas.microsoft.com/office/drawing/2014/main" id="{EE26932E-17CA-2D40-5FB6-E0E1DA08CF7B}"/>
              </a:ext>
            </a:extLst>
          </p:cNvPr>
          <p:cNvCxnSpPr>
            <a:cxnSpLocks noChangeShapeType="1"/>
          </p:cNvCxnSpPr>
          <p:nvPr/>
        </p:nvCxnSpPr>
        <p:spPr bwMode="auto">
          <a:xfrm>
            <a:off x="7620000" y="685800"/>
            <a:ext cx="0" cy="5334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24001867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12CA-535D-DCD7-0985-A91F19F1443E}"/>
              </a:ext>
            </a:extLst>
          </p:cNvPr>
          <p:cNvSpPr>
            <a:spLocks noGrp="1"/>
          </p:cNvSpPr>
          <p:nvPr>
            <p:ph type="title"/>
          </p:nvPr>
        </p:nvSpPr>
        <p:spPr/>
        <p:txBody>
          <a:bodyPr/>
          <a:lstStyle/>
          <a:p>
            <a:r>
              <a:rPr lang="en-US" dirty="0"/>
              <a:t>Modify scale</a:t>
            </a:r>
          </a:p>
        </p:txBody>
      </p:sp>
      <p:sp>
        <p:nvSpPr>
          <p:cNvPr id="3" name="Content Placeholder 2">
            <a:extLst>
              <a:ext uri="{FF2B5EF4-FFF2-40B4-BE49-F238E27FC236}">
                <a16:creationId xmlns:a16="http://schemas.microsoft.com/office/drawing/2014/main" id="{FA66322D-ED90-E7D3-4771-F238138520D4}"/>
              </a:ext>
            </a:extLst>
          </p:cNvPr>
          <p:cNvSpPr>
            <a:spLocks noGrp="1"/>
          </p:cNvSpPr>
          <p:nvPr>
            <p:ph idx="1"/>
          </p:nvPr>
        </p:nvSpPr>
        <p:spPr>
          <a:xfrm>
            <a:off x="152400" y="914400"/>
            <a:ext cx="8686800" cy="5715000"/>
          </a:xfrm>
        </p:spPr>
        <p:txBody>
          <a:bodyPr>
            <a:normAutofit fontScale="77500" lnSpcReduction="20000"/>
          </a:bodyPr>
          <a:lstStyle/>
          <a:p>
            <a:r>
              <a:rPr lang="en-US" b="0" dirty="0">
                <a:solidFill>
                  <a:srgbClr val="6A9955"/>
                </a:solidFill>
                <a:effectLst/>
                <a:latin typeface="Consolas" panose="020B0609020204030204" pitchFamily="49" charset="0"/>
              </a:rPr>
              <a:t># Before running this code: </a:t>
            </a:r>
            <a:br>
              <a:rPr lang="en-US" b="0" dirty="0">
                <a:solidFill>
                  <a:srgbClr val="6A9955"/>
                </a:solidFill>
                <a:effectLst/>
                <a:latin typeface="Consolas" panose="020B0609020204030204" pitchFamily="49" charset="0"/>
              </a:rPr>
            </a:br>
            <a:r>
              <a:rPr lang="en-US" b="0" dirty="0">
                <a:solidFill>
                  <a:srgbClr val="6A9955"/>
                </a:solidFill>
                <a:effectLst/>
                <a:latin typeface="Consolas" panose="020B0609020204030204" pitchFamily="49" charset="0"/>
              </a:rPr>
              <a:t># 1) Insert a layout manually.</a:t>
            </a:r>
          </a:p>
          <a:p>
            <a:r>
              <a:rPr lang="en-US" b="0" dirty="0">
                <a:solidFill>
                  <a:srgbClr val="6A9955"/>
                </a:solidFill>
                <a:effectLst/>
                <a:latin typeface="Consolas" panose="020B0609020204030204" pitchFamily="49" charset="0"/>
              </a:rPr>
              <a:t># 2) Add a map frame to the layout manually.</a:t>
            </a:r>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theLayout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theLayout.listElements</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dirty="0">
                <a:solidFill>
                  <a:srgbClr val="6A9955"/>
                </a:solidFill>
                <a:latin typeface="Consolas" panose="020B0609020204030204" pitchFamily="49" charset="0"/>
              </a:rPr>
              <a:t># Get the </a:t>
            </a:r>
            <a:r>
              <a:rPr lang="en-US" dirty="0" err="1">
                <a:solidFill>
                  <a:srgbClr val="6A9955"/>
                </a:solidFill>
                <a:latin typeface="Consolas" panose="020B0609020204030204" pitchFamily="49" charset="0"/>
              </a:rPr>
              <a:t>mapframe</a:t>
            </a:r>
            <a:r>
              <a:rPr lang="en-US" dirty="0">
                <a:solidFill>
                  <a:srgbClr val="6A9955"/>
                </a:solidFill>
                <a:latin typeface="Consolas" panose="020B0609020204030204" pitchFamily="49" charset="0"/>
              </a:rPr>
              <a:t> element (zero index if you added this first).</a:t>
            </a: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a:solidFill>
                  <a:srgbClr val="6A9955"/>
                </a:solidFill>
                <a:effectLst/>
                <a:latin typeface="Consolas" panose="020B0609020204030204" pitchFamily="49" charset="0"/>
              </a:rPr>
              <a:t># Zoom out by 5%</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1.05</a:t>
            </a:r>
            <a:r>
              <a:rPr lang="en-US" b="0" dirty="0">
                <a:solidFill>
                  <a:srgbClr val="D4D4D4"/>
                </a:solidFill>
                <a:effectLst/>
                <a:latin typeface="Consolas" panose="020B0609020204030204" pitchFamily="49" charset="0"/>
              </a:rPr>
              <a:t> </a:t>
            </a: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OR set the scale explicitly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Set the scale to 1:50000</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mf.camera.scale</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50000</a:t>
            </a: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371646499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9812CA-535D-DCD7-0985-A91F19F1443E}"/>
              </a:ext>
            </a:extLst>
          </p:cNvPr>
          <p:cNvSpPr>
            <a:spLocks noGrp="1"/>
          </p:cNvSpPr>
          <p:nvPr>
            <p:ph type="title"/>
          </p:nvPr>
        </p:nvSpPr>
        <p:spPr/>
        <p:txBody>
          <a:bodyPr/>
          <a:lstStyle/>
          <a:p>
            <a:r>
              <a:rPr lang="en-US" dirty="0"/>
              <a:t>Pan</a:t>
            </a:r>
          </a:p>
        </p:txBody>
      </p:sp>
      <p:sp>
        <p:nvSpPr>
          <p:cNvPr id="3" name="Content Placeholder 2">
            <a:extLst>
              <a:ext uri="{FF2B5EF4-FFF2-40B4-BE49-F238E27FC236}">
                <a16:creationId xmlns:a16="http://schemas.microsoft.com/office/drawing/2014/main" id="{FA66322D-ED90-E7D3-4771-F238138520D4}"/>
              </a:ext>
            </a:extLst>
          </p:cNvPr>
          <p:cNvSpPr>
            <a:spLocks noGrp="1"/>
          </p:cNvSpPr>
          <p:nvPr>
            <p:ph idx="1"/>
          </p:nvPr>
        </p:nvSpPr>
        <p:spPr>
          <a:xfrm>
            <a:off x="152400" y="914400"/>
            <a:ext cx="8686800" cy="5715000"/>
          </a:xfrm>
        </p:spPr>
        <p:txBody>
          <a:bodyPr>
            <a:normAutofit fontScale="92500" lnSpcReduction="10000"/>
          </a:bodyPr>
          <a:lstStyle/>
          <a:p>
            <a:r>
              <a:rPr lang="en-US" b="0" dirty="0">
                <a:solidFill>
                  <a:srgbClr val="6A9955"/>
                </a:solidFill>
                <a:effectLst/>
                <a:latin typeface="Consolas" panose="020B0609020204030204" pitchFamily="49" charset="0"/>
              </a:rPr>
              <a:t># Before running this code: </a:t>
            </a:r>
            <a:br>
              <a:rPr lang="en-US" b="0" dirty="0">
                <a:solidFill>
                  <a:srgbClr val="6A9955"/>
                </a:solidFill>
                <a:effectLst/>
                <a:latin typeface="Consolas" panose="020B0609020204030204" pitchFamily="49" charset="0"/>
              </a:rPr>
            </a:br>
            <a:r>
              <a:rPr lang="en-US" b="0" dirty="0">
                <a:solidFill>
                  <a:srgbClr val="6A9955"/>
                </a:solidFill>
                <a:effectLst/>
                <a:latin typeface="Consolas" panose="020B0609020204030204" pitchFamily="49" charset="0"/>
              </a:rPr>
              <a:t># 1) Insert a layout manually.</a:t>
            </a:r>
          </a:p>
          <a:p>
            <a:r>
              <a:rPr lang="en-US" b="0" dirty="0">
                <a:solidFill>
                  <a:srgbClr val="6A9955"/>
                </a:solidFill>
                <a:effectLst/>
                <a:latin typeface="Consolas" panose="020B0609020204030204" pitchFamily="49" charset="0"/>
              </a:rPr>
              <a:t># 2) Add a map frame to the layout manually.</a:t>
            </a:r>
          </a:p>
          <a:p>
            <a:endParaRPr lang="en-US" b="0" dirty="0">
              <a:solidFill>
                <a:srgbClr val="569CD6"/>
              </a:solidFill>
              <a:effectLst/>
              <a:latin typeface="Consolas" panose="020B0609020204030204" pitchFamily="49" charset="0"/>
            </a:endParaRPr>
          </a:p>
          <a:p>
            <a:endParaRPr lang="en-US" dirty="0">
              <a:solidFill>
                <a:srgbClr val="569CD6"/>
              </a:solidFill>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 </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br>
              <a:rPr lang="en-US" b="0" dirty="0">
                <a:solidFill>
                  <a:srgbClr val="D4D4D4"/>
                </a:solidFill>
                <a:effectLst/>
                <a:latin typeface="Consolas" panose="020B0609020204030204" pitchFamily="49" charset="0"/>
              </a:rPr>
            </a:br>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Get the Layout object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theLayout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theLayout.listElements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elems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6A9955"/>
              </a:solidFill>
              <a:effectLst/>
              <a:latin typeface="Consolas" panose="020B0609020204030204" pitchFamily="49" charset="0"/>
            </a:endParaRPr>
          </a:p>
          <a:p>
            <a:r>
              <a:rPr lang="en-US" b="0" dirty="0">
                <a:solidFill>
                  <a:srgbClr val="6A9955"/>
                </a:solidFill>
                <a:effectLst/>
                <a:latin typeface="Consolas" panose="020B0609020204030204" pitchFamily="49" charset="0"/>
              </a:rPr>
              <a:t># Center the map in York County</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mf.camera.X</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-76.9</a:t>
            </a:r>
            <a:r>
              <a:rPr lang="en-US" b="0" dirty="0">
                <a:solidFill>
                  <a:srgbClr val="D4D4D4"/>
                </a:solidFill>
                <a:effectLst/>
                <a:latin typeface="Consolas" panose="020B0609020204030204" pitchFamily="49" charset="0"/>
              </a:rPr>
              <a:t> </a:t>
            </a:r>
          </a:p>
          <a:p>
            <a:r>
              <a:rPr lang="en-US" b="0" dirty="0" err="1">
                <a:solidFill>
                  <a:srgbClr val="D4D4D4"/>
                </a:solidFill>
                <a:effectLst/>
                <a:latin typeface="Consolas" panose="020B0609020204030204" pitchFamily="49" charset="0"/>
              </a:rPr>
              <a:t>mf.camera.Y</a:t>
            </a:r>
            <a:r>
              <a:rPr lang="en-US" b="0" dirty="0">
                <a:solidFill>
                  <a:srgbClr val="D4D4D4"/>
                </a:solidFill>
                <a:effectLst/>
                <a:latin typeface="Consolas" panose="020B0609020204030204" pitchFamily="49" charset="0"/>
              </a:rPr>
              <a:t> = </a:t>
            </a:r>
            <a:r>
              <a:rPr lang="en-US" b="0" dirty="0">
                <a:solidFill>
                  <a:srgbClr val="B5CEA8"/>
                </a:solidFill>
                <a:effectLst/>
                <a:latin typeface="Consolas" panose="020B0609020204030204" pitchFamily="49" charset="0"/>
              </a:rPr>
              <a:t>39.769</a:t>
            </a:r>
            <a:endParaRPr lang="en-US" b="0" dirty="0">
              <a:solidFill>
                <a:srgbClr val="D4D4D4"/>
              </a:solidFill>
              <a:effectLst/>
              <a:latin typeface="Consolas" panose="020B0609020204030204" pitchFamily="49" charset="0"/>
            </a:endParaRPr>
          </a:p>
          <a:p>
            <a:endParaRPr lang="en-US" dirty="0"/>
          </a:p>
        </p:txBody>
      </p:sp>
    </p:spTree>
    <p:extLst>
      <p:ext uri="{BB962C8B-B14F-4D97-AF65-F5344CB8AC3E}">
        <p14:creationId xmlns:p14="http://schemas.microsoft.com/office/powerpoint/2010/main" val="50052537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39DF9ACE-9D7C-48CB-990C-05D75BC244FB}"/>
              </a:ext>
            </a:extLst>
          </p:cNvPr>
          <p:cNvSpPr>
            <a:spLocks noGrp="1"/>
          </p:cNvSpPr>
          <p:nvPr>
            <p:ph type="title"/>
          </p:nvPr>
        </p:nvSpPr>
        <p:spPr/>
        <p:txBody>
          <a:bodyPr/>
          <a:lstStyle/>
          <a:p>
            <a:r>
              <a:rPr lang="en-US" altLang="en-US" dirty="0"/>
              <a:t>Element types</a:t>
            </a:r>
          </a:p>
        </p:txBody>
      </p:sp>
      <p:sp>
        <p:nvSpPr>
          <p:cNvPr id="3" name="Content Placeholder 2">
            <a:extLst>
              <a:ext uri="{FF2B5EF4-FFF2-40B4-BE49-F238E27FC236}">
                <a16:creationId xmlns:a16="http://schemas.microsoft.com/office/drawing/2014/main" id="{B1781A91-4EC2-40CF-8C6C-1147D0590200}"/>
              </a:ext>
            </a:extLst>
          </p:cNvPr>
          <p:cNvSpPr>
            <a:spLocks noGrp="1"/>
          </p:cNvSpPr>
          <p:nvPr>
            <p:ph idx="1"/>
          </p:nvPr>
        </p:nvSpPr>
        <p:spPr/>
        <p:txBody>
          <a:bodyPr>
            <a:normAutofit lnSpcReduction="10000"/>
          </a:bodyPr>
          <a:lstStyle/>
          <a:p>
            <a:r>
              <a:rPr lang="en-US" dirty="0"/>
              <a:t>Two optional parameters: {</a:t>
            </a:r>
            <a:r>
              <a:rPr lang="en-US" dirty="0" err="1">
                <a:solidFill>
                  <a:srgbClr val="FFC000"/>
                </a:solidFill>
              </a:rPr>
              <a:t>element_type</a:t>
            </a:r>
            <a:r>
              <a:rPr lang="en-US" dirty="0"/>
              <a:t>}, {wildcard}</a:t>
            </a:r>
            <a:br>
              <a:rPr lang="en-US" dirty="0"/>
            </a:br>
            <a:endParaRPr lang="en-US" dirty="0"/>
          </a:p>
          <a:p>
            <a:endParaRPr lang="en-US" dirty="0"/>
          </a:p>
          <a:p>
            <a:endParaRPr lang="en-US" dirty="0"/>
          </a:p>
          <a:p>
            <a:endParaRPr lang="en-US" dirty="0"/>
          </a:p>
          <a:p>
            <a:endParaRPr lang="en-US" dirty="0"/>
          </a:p>
          <a:p>
            <a:endParaRPr lang="en-US" dirty="0"/>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endParaRPr lang="en-US" dirty="0"/>
          </a:p>
          <a:p>
            <a:r>
              <a:rPr lang="en-US" dirty="0">
                <a:latin typeface="Consolas" panose="020B0609020204030204" pitchFamily="49" charset="0"/>
              </a:rPr>
              <a:t>pics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r>
              <a:rPr lang="en-US" dirty="0">
                <a:latin typeface="Consolas" panose="020B0609020204030204" pitchFamily="49" charset="0"/>
              </a:rPr>
              <a:t>'PICTURE_ELEMENT')</a:t>
            </a:r>
            <a:br>
              <a:rPr lang="en-US" dirty="0">
                <a:latin typeface="Consolas" panose="020B0609020204030204" pitchFamily="49" charset="0"/>
              </a:rPr>
            </a:br>
            <a:endParaRPr lang="en-US" dirty="0">
              <a:latin typeface="Consolas" panose="020B0609020204030204" pitchFamily="49" charset="0"/>
            </a:endParaRPr>
          </a:p>
          <a:p>
            <a:r>
              <a:rPr lang="en-US" dirty="0" err="1">
                <a:latin typeface="Consolas" panose="020B0609020204030204" pitchFamily="49" charset="0"/>
              </a:rPr>
              <a:t>horseLabels</a:t>
            </a:r>
            <a:r>
              <a:rPr lang="en-US" dirty="0">
                <a:latin typeface="Consolas" panose="020B0609020204030204" pitchFamily="49" charset="0"/>
              </a:rPr>
              <a:t> = </a:t>
            </a:r>
            <a:r>
              <a:rPr lang="en-US" dirty="0" err="1">
                <a:latin typeface="Consolas" panose="020B0609020204030204" pitchFamily="49" charset="0"/>
              </a:rPr>
              <a:t>myLayout.listElements</a:t>
            </a:r>
            <a:r>
              <a:rPr lang="en-US" dirty="0">
                <a:latin typeface="Consolas" panose="020B0609020204030204" pitchFamily="49" charset="0"/>
              </a:rPr>
              <a:t>('TEXT_ELEMENT','HOR*')</a:t>
            </a:r>
            <a:endParaRPr lang="en-US" dirty="0"/>
          </a:p>
          <a:p>
            <a:endParaRPr lang="en-US" dirty="0"/>
          </a:p>
          <a:p>
            <a:endParaRPr lang="en-US" dirty="0"/>
          </a:p>
          <a:p>
            <a:endParaRPr lang="en-US" dirty="0"/>
          </a:p>
        </p:txBody>
      </p:sp>
      <p:sp>
        <p:nvSpPr>
          <p:cNvPr id="45061" name="TextBox 3">
            <a:extLst>
              <a:ext uri="{FF2B5EF4-FFF2-40B4-BE49-F238E27FC236}">
                <a16:creationId xmlns:a16="http://schemas.microsoft.com/office/drawing/2014/main" id="{DC8ACDC6-1B94-44B8-8060-17AE7BBABC22}"/>
              </a:ext>
            </a:extLst>
          </p:cNvPr>
          <p:cNvSpPr txBox="1">
            <a:spLocks noChangeArrowheads="1"/>
          </p:cNvSpPr>
          <p:nvPr/>
        </p:nvSpPr>
        <p:spPr bwMode="auto">
          <a:xfrm>
            <a:off x="381000" y="1295400"/>
            <a:ext cx="3429000" cy="156966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600" b="0" dirty="0">
                <a:solidFill>
                  <a:srgbClr val="B2B062"/>
                </a:solidFill>
              </a:rPr>
              <a:t>'GRAPHIC_ELEMENT' </a:t>
            </a:r>
          </a:p>
          <a:p>
            <a:pPr>
              <a:spcBef>
                <a:spcPct val="0"/>
              </a:spcBef>
              <a:buFontTx/>
              <a:buNone/>
            </a:pPr>
            <a:r>
              <a:rPr lang="en-US" altLang="en-US" sz="1600" b="0" dirty="0">
                <a:solidFill>
                  <a:srgbClr val="B2B062"/>
                </a:solidFill>
              </a:rPr>
              <a:t>'LEGEND_ELEMENT'</a:t>
            </a:r>
          </a:p>
          <a:p>
            <a:pPr>
              <a:spcBef>
                <a:spcPct val="0"/>
              </a:spcBef>
              <a:buFontTx/>
              <a:buNone/>
            </a:pPr>
            <a:r>
              <a:rPr lang="en-US" altLang="en-US" sz="1600" b="0" dirty="0">
                <a:solidFill>
                  <a:srgbClr val="B2B062"/>
                </a:solidFill>
              </a:rPr>
              <a:t>'MAPFRAME_ELEMENT'</a:t>
            </a:r>
          </a:p>
          <a:p>
            <a:pPr>
              <a:spcBef>
                <a:spcPct val="0"/>
              </a:spcBef>
              <a:buNone/>
            </a:pPr>
            <a:r>
              <a:rPr lang="en-US" altLang="en-US" sz="1600" b="0" dirty="0">
                <a:solidFill>
                  <a:srgbClr val="B2B062"/>
                </a:solidFill>
              </a:rPr>
              <a:t>'MAPSURROUND_ELEMENT'</a:t>
            </a:r>
          </a:p>
          <a:p>
            <a:pPr>
              <a:spcBef>
                <a:spcPct val="0"/>
              </a:spcBef>
              <a:buFontTx/>
              <a:buNone/>
            </a:pPr>
            <a:r>
              <a:rPr lang="en-US" altLang="en-US" sz="1600" b="0" dirty="0">
                <a:solidFill>
                  <a:srgbClr val="B2B062"/>
                </a:solidFill>
              </a:rPr>
              <a:t>'PICTURE_ELEMENT'</a:t>
            </a:r>
          </a:p>
          <a:p>
            <a:pPr>
              <a:spcBef>
                <a:spcPct val="0"/>
              </a:spcBef>
              <a:buFontTx/>
              <a:buNone/>
            </a:pPr>
            <a:r>
              <a:rPr lang="en-US" altLang="en-US" sz="1600" b="0" dirty="0">
                <a:solidFill>
                  <a:srgbClr val="B2B062"/>
                </a:solidFill>
              </a:rPr>
              <a:t>'TEXT_ELEMENT'</a:t>
            </a:r>
          </a:p>
        </p:txBody>
      </p:sp>
      <p:sp>
        <p:nvSpPr>
          <p:cNvPr id="6" name="Slide Number Placeholder 5">
            <a:extLst>
              <a:ext uri="{FF2B5EF4-FFF2-40B4-BE49-F238E27FC236}">
                <a16:creationId xmlns:a16="http://schemas.microsoft.com/office/drawing/2014/main" id="{FA470126-6E5B-481D-A98D-69AB7C6BAA47}"/>
              </a:ext>
            </a:extLst>
          </p:cNvPr>
          <p:cNvSpPr>
            <a:spLocks noGrp="1"/>
          </p:cNvSpPr>
          <p:nvPr>
            <p:ph type="sldNum" sz="quarter" idx="12"/>
          </p:nvPr>
        </p:nvSpPr>
        <p:spPr/>
        <p:txBody>
          <a:bodyPr/>
          <a:lstStyle/>
          <a:p>
            <a:fld id="{D584E0A9-DCB8-4B8B-92A0-3B6B22500F69}" type="slidenum">
              <a:rPr lang="en-US" altLang="en-US" smtClean="0"/>
              <a:pPr/>
              <a:t>69</a:t>
            </a:fld>
            <a:endParaRPr lang="en-US" altLang="en-US"/>
          </a:p>
        </p:txBody>
      </p:sp>
    </p:spTree>
    <p:extLst>
      <p:ext uri="{BB962C8B-B14F-4D97-AF65-F5344CB8AC3E}">
        <p14:creationId xmlns:p14="http://schemas.microsoft.com/office/powerpoint/2010/main" val="34413262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321F2-6D85-9AC9-5AEA-E10BDF72ED6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7460196-43C1-BE69-FEFC-76D385A4686A}"/>
              </a:ext>
            </a:extLst>
          </p:cNvPr>
          <p:cNvSpPr>
            <a:spLocks noGrp="1"/>
          </p:cNvSpPr>
          <p:nvPr>
            <p:ph type="title"/>
          </p:nvPr>
        </p:nvSpPr>
        <p:spPr/>
        <p:txBody>
          <a:bodyPr/>
          <a:lstStyle/>
          <a:p>
            <a:r>
              <a:rPr lang="en-US" dirty="0"/>
              <a:t>With </a:t>
            </a:r>
            <a:r>
              <a:rPr lang="en-US" dirty="0" err="1"/>
              <a:t>mp</a:t>
            </a:r>
            <a:r>
              <a:rPr lang="en-US" dirty="0"/>
              <a:t>, you can also…</a:t>
            </a:r>
          </a:p>
        </p:txBody>
      </p:sp>
      <p:sp>
        <p:nvSpPr>
          <p:cNvPr id="3" name="Content Placeholder 2">
            <a:extLst>
              <a:ext uri="{FF2B5EF4-FFF2-40B4-BE49-F238E27FC236}">
                <a16:creationId xmlns:a16="http://schemas.microsoft.com/office/drawing/2014/main" id="{F0E8DE36-C0E0-381C-53E5-3FD704CB4D85}"/>
              </a:ext>
            </a:extLst>
          </p:cNvPr>
          <p:cNvSpPr>
            <a:spLocks noGrp="1"/>
          </p:cNvSpPr>
          <p:nvPr>
            <p:ph idx="1"/>
          </p:nvPr>
        </p:nvSpPr>
        <p:spPr>
          <a:xfrm>
            <a:off x="152400" y="1066800"/>
            <a:ext cx="8686800" cy="5638800"/>
          </a:xfrm>
        </p:spPr>
        <p:txBody>
          <a:bodyPr>
            <a:normAutofit/>
          </a:bodyPr>
          <a:lstStyle/>
          <a:p>
            <a:r>
              <a:rPr lang="en-US" i="1" dirty="0"/>
              <a:t>Create</a:t>
            </a:r>
            <a:r>
              <a:rPr lang="en-US" dirty="0"/>
              <a:t> new maps and layouts*</a:t>
            </a:r>
          </a:p>
          <a:p>
            <a:endParaRPr lang="en-US" dirty="0"/>
          </a:p>
          <a:p>
            <a:r>
              <a:rPr lang="en-US" i="1" dirty="0"/>
              <a:t>Create</a:t>
            </a:r>
            <a:r>
              <a:rPr lang="en-US" dirty="0"/>
              <a:t> and add new elements to a layout (title, north arrow, legend, etc.)*</a:t>
            </a:r>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r>
              <a:rPr lang="en-US" sz="1200" dirty="0"/>
              <a:t>*Capability available in Pro versions &gt;= 3.2 </a:t>
            </a:r>
          </a:p>
          <a:p>
            <a:endParaRPr lang="en-US" dirty="0"/>
          </a:p>
        </p:txBody>
      </p:sp>
    </p:spTree>
    <p:extLst>
      <p:ext uri="{BB962C8B-B14F-4D97-AF65-F5344CB8AC3E}">
        <p14:creationId xmlns:p14="http://schemas.microsoft.com/office/powerpoint/2010/main" val="16642974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Managing layout elements</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sp>
        <p:nvSpPr>
          <p:cNvPr id="43015" name="TextBox 10">
            <a:extLst>
              <a:ext uri="{FF2B5EF4-FFF2-40B4-BE49-F238E27FC236}">
                <a16:creationId xmlns:a16="http://schemas.microsoft.com/office/drawing/2014/main" id="{27E4B7E8-896F-4C7E-854E-72A2B88EB31A}"/>
              </a:ext>
            </a:extLst>
          </p:cNvPr>
          <p:cNvSpPr txBox="1">
            <a:spLocks noChangeArrowheads="1"/>
          </p:cNvSpPr>
          <p:nvPr/>
        </p:nvSpPr>
        <p:spPr bwMode="auto">
          <a:xfrm>
            <a:off x="342900" y="885825"/>
            <a:ext cx="86106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spcBef>
                <a:spcPct val="0"/>
              </a:spcBef>
              <a:buNone/>
            </a:pPr>
            <a:r>
              <a:rPr lang="en-US" altLang="en-US" sz="2400" b="0" dirty="0">
                <a:solidFill>
                  <a:srgbClr val="D9D9D9"/>
                </a:solidFill>
              </a:rPr>
              <a:t>arcpy CAN’T create new elements entirely from scratch.</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Can clone text elements.</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For projects where you want to modify layout elements, use an existing layout as a template to modify.  </a:t>
            </a:r>
          </a:p>
          <a:p>
            <a:pPr marL="0" indent="0">
              <a:spcBef>
                <a:spcPct val="0"/>
              </a:spcBef>
              <a:buNone/>
            </a:pPr>
            <a:endParaRPr lang="en-US" altLang="en-US" sz="2400" b="0" dirty="0">
              <a:solidFill>
                <a:srgbClr val="D9D9D9"/>
              </a:solidFill>
            </a:endParaRPr>
          </a:p>
          <a:p>
            <a:pPr marL="0" indent="0">
              <a:spcBef>
                <a:spcPct val="0"/>
              </a:spcBef>
              <a:buNone/>
            </a:pPr>
            <a:r>
              <a:rPr lang="en-US" altLang="en-US" sz="2400" b="0" dirty="0">
                <a:solidFill>
                  <a:srgbClr val="D9D9D9"/>
                </a:solidFill>
              </a:rPr>
              <a:t>Template map elements can be ‘hidden’ outside the initial viewing box.</a:t>
            </a:r>
          </a:p>
        </p:txBody>
      </p:sp>
      <p:sp>
        <p:nvSpPr>
          <p:cNvPr id="10" name="TextBox 9">
            <a:extLst>
              <a:ext uri="{FF2B5EF4-FFF2-40B4-BE49-F238E27FC236}">
                <a16:creationId xmlns:a16="http://schemas.microsoft.com/office/drawing/2014/main" id="{B0A90102-63F6-C84E-09CF-301A203F40E5}"/>
              </a:ext>
            </a:extLst>
          </p:cNvPr>
          <p:cNvSpPr txBox="1"/>
          <p:nvPr/>
        </p:nvSpPr>
        <p:spPr>
          <a:xfrm>
            <a:off x="1371601" y="10949034"/>
            <a:ext cx="107760" cy="369332"/>
          </a:xfrm>
          <a:prstGeom prst="rect">
            <a:avLst/>
          </a:prstGeom>
          <a:noFill/>
        </p:spPr>
        <p:txBody>
          <a:bodyPr wrap="square" rtlCol="0">
            <a:spAutoFit/>
          </a:bodyPr>
          <a:lstStyle/>
          <a:p>
            <a:endParaRPr lang="en-U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Access elements by name</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sp>
        <p:nvSpPr>
          <p:cNvPr id="43015" name="TextBox 10">
            <a:extLst>
              <a:ext uri="{FF2B5EF4-FFF2-40B4-BE49-F238E27FC236}">
                <a16:creationId xmlns:a16="http://schemas.microsoft.com/office/drawing/2014/main" id="{27E4B7E8-896F-4C7E-854E-72A2B88EB31A}"/>
              </a:ext>
            </a:extLst>
          </p:cNvPr>
          <p:cNvSpPr txBox="1">
            <a:spLocks noChangeArrowheads="1"/>
          </p:cNvSpPr>
          <p:nvPr/>
        </p:nvSpPr>
        <p:spPr bwMode="auto">
          <a:xfrm>
            <a:off x="342900" y="885825"/>
            <a:ext cx="861060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0" indent="0">
              <a:spcBef>
                <a:spcPct val="0"/>
              </a:spcBef>
              <a:buNone/>
            </a:pPr>
            <a:r>
              <a:rPr lang="en-US" altLang="en-US" sz="1600" b="0" dirty="0">
                <a:solidFill>
                  <a:srgbClr val="D9D9D9"/>
                </a:solidFill>
              </a:rPr>
              <a:t>Getting a layout element to modify its properties,  can use </a:t>
            </a:r>
            <a:r>
              <a:rPr lang="en-US" altLang="en-US" sz="1600" dirty="0">
                <a:solidFill>
                  <a:srgbClr val="D9D9D9"/>
                </a:solidFill>
              </a:rPr>
              <a:t>element name</a:t>
            </a:r>
            <a:r>
              <a:rPr lang="en-US" altLang="en-US" sz="1600" b="0" dirty="0">
                <a:solidFill>
                  <a:srgbClr val="D9D9D9"/>
                </a:solidFill>
              </a:rPr>
              <a:t>. </a:t>
            </a:r>
          </a:p>
          <a:p>
            <a:pPr marL="0" indent="0">
              <a:spcBef>
                <a:spcPct val="0"/>
              </a:spcBef>
              <a:buNone/>
            </a:pPr>
            <a:endParaRPr lang="en-US" altLang="en-US" sz="1600" b="0" dirty="0">
              <a:solidFill>
                <a:srgbClr val="D9D9D9"/>
              </a:solidFill>
            </a:endParaRPr>
          </a:p>
          <a:p>
            <a:pPr marL="0" indent="0">
              <a:spcBef>
                <a:spcPct val="0"/>
              </a:spcBef>
              <a:buNone/>
            </a:pPr>
            <a:r>
              <a:rPr lang="en-US" altLang="en-US" sz="1600" b="0" dirty="0">
                <a:solidFill>
                  <a:srgbClr val="D9D9D9"/>
                </a:solidFill>
              </a:rPr>
              <a:t>When you add an element to a layout, it gets a name. </a:t>
            </a:r>
          </a:p>
          <a:p>
            <a:pPr marL="0" indent="0">
              <a:spcBef>
                <a:spcPct val="0"/>
              </a:spcBef>
              <a:buNone/>
            </a:pPr>
            <a:endParaRPr lang="en-US" altLang="en-US" sz="1600" b="0" dirty="0">
              <a:solidFill>
                <a:srgbClr val="D9D9D9"/>
              </a:solidFill>
            </a:endParaRPr>
          </a:p>
          <a:p>
            <a:pPr marL="0" indent="0">
              <a:spcBef>
                <a:spcPct val="0"/>
              </a:spcBef>
              <a:buNone/>
            </a:pPr>
            <a:r>
              <a:rPr lang="en-US" altLang="en-US" sz="1600" b="0" dirty="0">
                <a:solidFill>
                  <a:srgbClr val="D9D9D9"/>
                </a:solidFill>
              </a:rPr>
              <a:t>Use </a:t>
            </a:r>
            <a:r>
              <a:rPr lang="en-US" altLang="en-US" sz="1600" dirty="0">
                <a:solidFill>
                  <a:srgbClr val="D9D9D9"/>
                </a:solidFill>
              </a:rPr>
              <a:t>meaningful names for each element in the template map</a:t>
            </a:r>
            <a:r>
              <a:rPr lang="en-US" altLang="en-US" sz="1600" b="0" dirty="0">
                <a:solidFill>
                  <a:srgbClr val="D9D9D9"/>
                </a:solidFill>
              </a:rPr>
              <a:t>.</a:t>
            </a:r>
          </a:p>
        </p:txBody>
      </p:sp>
      <p:sp>
        <p:nvSpPr>
          <p:cNvPr id="7" name="TextBox 6">
            <a:extLst>
              <a:ext uri="{FF2B5EF4-FFF2-40B4-BE49-F238E27FC236}">
                <a16:creationId xmlns:a16="http://schemas.microsoft.com/office/drawing/2014/main" id="{29049066-6E5A-522E-BB25-F1DA74F9BDCB}"/>
              </a:ext>
            </a:extLst>
          </p:cNvPr>
          <p:cNvSpPr txBox="1"/>
          <p:nvPr/>
        </p:nvSpPr>
        <p:spPr>
          <a:xfrm>
            <a:off x="1066800" y="2514600"/>
            <a:ext cx="7315200" cy="2308324"/>
          </a:xfrm>
          <a:prstGeom prst="rect">
            <a:avLst/>
          </a:prstGeom>
          <a:noFill/>
        </p:spPr>
        <p:txBody>
          <a:bodyPr wrap="square">
            <a:spAutoFit/>
          </a:bodyPr>
          <a:lstStyle/>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arcpy</a:t>
            </a:r>
          </a:p>
          <a:p>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"CURRENT"</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myLayouts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1</a:t>
            </a:r>
            <a:r>
              <a:rPr lang="en-US" b="0" dirty="0">
                <a:solidFill>
                  <a:srgbClr val="D4D4D4"/>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for</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elem</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print(elem.name)</a:t>
            </a:r>
          </a:p>
        </p:txBody>
      </p:sp>
      <p:sp>
        <p:nvSpPr>
          <p:cNvPr id="10" name="TextBox 9">
            <a:extLst>
              <a:ext uri="{FF2B5EF4-FFF2-40B4-BE49-F238E27FC236}">
                <a16:creationId xmlns:a16="http://schemas.microsoft.com/office/drawing/2014/main" id="{B0A90102-63F6-C84E-09CF-301A203F40E5}"/>
              </a:ext>
            </a:extLst>
          </p:cNvPr>
          <p:cNvSpPr txBox="1"/>
          <p:nvPr/>
        </p:nvSpPr>
        <p:spPr>
          <a:xfrm>
            <a:off x="1371601" y="10949034"/>
            <a:ext cx="107760" cy="369332"/>
          </a:xfrm>
          <a:prstGeom prst="rect">
            <a:avLst/>
          </a:prstGeom>
          <a:noFill/>
        </p:spPr>
        <p:txBody>
          <a:bodyPr wrap="square" rtlCol="0">
            <a:spAutoFit/>
          </a:bodyPr>
          <a:lstStyle/>
          <a:p>
            <a:endParaRPr lang="en-US" dirty="0"/>
          </a:p>
        </p:txBody>
      </p:sp>
      <p:sp>
        <p:nvSpPr>
          <p:cNvPr id="11" name="Rectangle 2">
            <a:extLst>
              <a:ext uri="{FF2B5EF4-FFF2-40B4-BE49-F238E27FC236}">
                <a16:creationId xmlns:a16="http://schemas.microsoft.com/office/drawing/2014/main" id="{F1CD7E8D-E9B1-8E1F-5F2B-F8F6D5EF440C}"/>
              </a:ext>
            </a:extLst>
          </p:cNvPr>
          <p:cNvSpPr>
            <a:spLocks noChangeArrowheads="1"/>
          </p:cNvSpPr>
          <p:nvPr/>
        </p:nvSpPr>
        <p:spPr bwMode="auto">
          <a:xfrm>
            <a:off x="1162051" y="4953000"/>
            <a:ext cx="1524000" cy="129266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Text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North Arrow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Scale Bar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Legend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cs typeface="Courier New" panose="02070309020205020404" pitchFamily="49" charset="0"/>
              </a:rPr>
              <a:t>Map Frame</a:t>
            </a:r>
            <a:r>
              <a:rPr kumimoji="0" lang="en-US" altLang="en-US" sz="1400" b="0" i="0" u="none" strike="noStrike" cap="none" normalizeH="0" baseline="0" dirty="0">
                <a:ln>
                  <a:noFill/>
                </a:ln>
                <a:solidFill>
                  <a:schemeClr val="tx1"/>
                </a:solidFill>
                <a:effectLst/>
              </a:rPr>
              <a:t> </a:t>
            </a: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7469666"/>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63C172D0-1C75-4BEE-81DF-21DC57D02C34}"/>
              </a:ext>
            </a:extLst>
          </p:cNvPr>
          <p:cNvSpPr>
            <a:spLocks noGrp="1"/>
          </p:cNvSpPr>
          <p:nvPr>
            <p:ph type="title"/>
          </p:nvPr>
        </p:nvSpPr>
        <p:spPr/>
        <p:txBody>
          <a:bodyPr/>
          <a:lstStyle/>
          <a:p>
            <a:r>
              <a:rPr lang="en-US" altLang="en-US" dirty="0"/>
              <a:t> Accessing text elements by text </a:t>
            </a:r>
          </a:p>
        </p:txBody>
      </p:sp>
      <p:sp>
        <p:nvSpPr>
          <p:cNvPr id="3" name="Content Placeholder 2">
            <a:extLst>
              <a:ext uri="{FF2B5EF4-FFF2-40B4-BE49-F238E27FC236}">
                <a16:creationId xmlns:a16="http://schemas.microsoft.com/office/drawing/2014/main" id="{66D9B1DC-BD57-4E12-8CE5-72931030CD8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p:txBody>
      </p:sp>
      <p:pic>
        <p:nvPicPr>
          <p:cNvPr id="15" name="Picture 3">
            <a:extLst>
              <a:ext uri="{FF2B5EF4-FFF2-40B4-BE49-F238E27FC236}">
                <a16:creationId xmlns:a16="http://schemas.microsoft.com/office/drawing/2014/main" id="{88945BF3-AE43-4045-BE1E-6BA36303ADA4}"/>
              </a:ext>
            </a:extLst>
          </p:cNvPr>
          <p:cNvPicPr>
            <a:picLocks noChangeAspect="1" noChangeArrowheads="1"/>
          </p:cNvPicPr>
          <p:nvPr/>
        </p:nvPicPr>
        <p:blipFill>
          <a:blip r:embed="rId3"/>
          <a:srcRect/>
          <a:stretch>
            <a:fillRect/>
          </a:stretch>
        </p:blipFill>
        <p:spPr bwMode="auto">
          <a:xfrm>
            <a:off x="657225" y="3133725"/>
            <a:ext cx="2228850" cy="304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sp>
        <p:nvSpPr>
          <p:cNvPr id="43017" name="Oval 15">
            <a:extLst>
              <a:ext uri="{FF2B5EF4-FFF2-40B4-BE49-F238E27FC236}">
                <a16:creationId xmlns:a16="http://schemas.microsoft.com/office/drawing/2014/main" id="{B5F5B6D0-39AC-41E5-857B-43EDE39DE8A2}"/>
              </a:ext>
            </a:extLst>
          </p:cNvPr>
          <p:cNvSpPr>
            <a:spLocks noChangeArrowheads="1"/>
          </p:cNvSpPr>
          <p:nvPr/>
        </p:nvSpPr>
        <p:spPr bwMode="auto">
          <a:xfrm>
            <a:off x="390189" y="5684398"/>
            <a:ext cx="1371600" cy="381000"/>
          </a:xfrm>
          <a:prstGeom prst="ellipse">
            <a:avLst/>
          </a:prstGeom>
          <a:noFill/>
          <a:ln w="38100" algn="ctr">
            <a:solidFill>
              <a:schemeClr val="accent1"/>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b="0"/>
          </a:p>
        </p:txBody>
      </p:sp>
      <p:sp>
        <p:nvSpPr>
          <p:cNvPr id="43019" name="TextBox 1">
            <a:extLst>
              <a:ext uri="{FF2B5EF4-FFF2-40B4-BE49-F238E27FC236}">
                <a16:creationId xmlns:a16="http://schemas.microsoft.com/office/drawing/2014/main" id="{5BE3CBB4-CABD-4F09-A6B9-1869E1B64768}"/>
              </a:ext>
            </a:extLst>
          </p:cNvPr>
          <p:cNvSpPr txBox="1">
            <a:spLocks noChangeArrowheads="1"/>
          </p:cNvSpPr>
          <p:nvPr/>
        </p:nvSpPr>
        <p:spPr bwMode="auto">
          <a:xfrm>
            <a:off x="738188" y="5699125"/>
            <a:ext cx="838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0"/>
              <a:t>2009</a:t>
            </a:r>
          </a:p>
        </p:txBody>
      </p:sp>
      <p:sp>
        <p:nvSpPr>
          <p:cNvPr id="9" name="TextBox 8">
            <a:extLst>
              <a:ext uri="{FF2B5EF4-FFF2-40B4-BE49-F238E27FC236}">
                <a16:creationId xmlns:a16="http://schemas.microsoft.com/office/drawing/2014/main" id="{CD2FF8CD-CCB1-8699-E9A3-01DCB9559DE6}"/>
              </a:ext>
            </a:extLst>
          </p:cNvPr>
          <p:cNvSpPr txBox="1"/>
          <p:nvPr/>
        </p:nvSpPr>
        <p:spPr>
          <a:xfrm>
            <a:off x="657225" y="950448"/>
            <a:ext cx="5767387" cy="1815882"/>
          </a:xfrm>
          <a:prstGeom prst="rect">
            <a:avLst/>
          </a:prstGeom>
          <a:noFill/>
        </p:spPr>
        <p:txBody>
          <a:bodyPr wrap="square">
            <a:spAutoFit/>
          </a:bodyPr>
          <a:lstStyle/>
          <a:p>
            <a:r>
              <a:rPr lang="en-US" sz="1400" b="0" dirty="0">
                <a:solidFill>
                  <a:srgbClr val="569CD6"/>
                </a:solidFill>
                <a:effectLst/>
                <a:latin typeface="Consolas" panose="020B0609020204030204" pitchFamily="49" charset="0"/>
              </a:rPr>
              <a:t>import</a:t>
            </a:r>
            <a:r>
              <a:rPr lang="en-US" sz="1400" b="0" dirty="0">
                <a:solidFill>
                  <a:srgbClr val="D4D4D4"/>
                </a:solidFill>
                <a:effectLst/>
                <a:latin typeface="Consolas" panose="020B0609020204030204" pitchFamily="49" charset="0"/>
              </a:rPr>
              <a:t> arcpy</a:t>
            </a:r>
          </a:p>
          <a:p>
            <a:r>
              <a:rPr lang="en-US" sz="1400" b="0" dirty="0" err="1">
                <a:solidFill>
                  <a:srgbClr val="D4D4D4"/>
                </a:solidFill>
                <a:effectLst/>
                <a:latin typeface="Consolas" panose="020B0609020204030204" pitchFamily="49" charset="0"/>
              </a:rPr>
              <a:t>aprx</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arcpy.mp.ArcGISProject</a:t>
            </a:r>
            <a:r>
              <a:rPr lang="en-US" sz="1400" b="0" dirty="0">
                <a:solidFill>
                  <a:srgbClr val="D4D4D4"/>
                </a:solidFill>
                <a:effectLst/>
                <a:latin typeface="Consolas" panose="020B0609020204030204" pitchFamily="49" charset="0"/>
              </a:rPr>
              <a:t>(</a:t>
            </a:r>
            <a:r>
              <a:rPr lang="en-US" sz="1400" b="0" dirty="0" err="1">
                <a:solidFill>
                  <a:srgbClr val="569CD6"/>
                </a:solidFill>
                <a:effectLst/>
                <a:latin typeface="Consolas" panose="020B0609020204030204" pitchFamily="49" charset="0"/>
              </a:rPr>
              <a:t>r</a:t>
            </a:r>
            <a:r>
              <a:rPr lang="en-US" sz="1400" b="0" dirty="0" err="1">
                <a:solidFill>
                  <a:srgbClr val="D16969"/>
                </a:solidFill>
                <a:effectLst/>
                <a:latin typeface="Consolas" panose="020B0609020204030204" pitchFamily="49" charset="0"/>
              </a:rPr>
              <a:t>"C</a:t>
            </a:r>
            <a:r>
              <a:rPr lang="en-US" sz="1400" b="0" dirty="0">
                <a:solidFill>
                  <a:srgbClr val="D16969"/>
                </a:solidFill>
                <a:effectLst/>
                <a:latin typeface="Consolas" panose="020B0609020204030204" pitchFamily="49" charset="0"/>
              </a:rPr>
              <a:t>:\Projects\proj.aprx"</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myLayouts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aprx.listLayouts</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myLayout</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myLayouts</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1</a:t>
            </a:r>
            <a:r>
              <a:rPr lang="en-US" sz="1400" b="0" dirty="0">
                <a:solidFill>
                  <a:srgbClr val="D4D4D4"/>
                </a:solidFill>
                <a:effectLst/>
                <a:latin typeface="Consolas" panose="020B0609020204030204" pitchFamily="49" charset="0"/>
              </a:rPr>
              <a:t>]</a:t>
            </a:r>
          </a:p>
          <a:p>
            <a:r>
              <a:rPr lang="en-US" sz="1400" b="0" dirty="0" err="1">
                <a:solidFill>
                  <a:srgbClr val="D4D4D4"/>
                </a:solidFill>
                <a:effectLst/>
                <a:latin typeface="Consolas" panose="020B0609020204030204" pitchFamily="49" charset="0"/>
              </a:rPr>
              <a:t>text_elems</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myLayout.listElements</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"TEXT_ELEMENT"</a:t>
            </a:r>
            <a:r>
              <a:rPr lang="en-US" sz="1400" b="0" dirty="0">
                <a:solidFill>
                  <a:srgbClr val="D4D4D4"/>
                </a:solidFill>
                <a:effectLst/>
                <a:latin typeface="Consolas" panose="020B0609020204030204" pitchFamily="49" charset="0"/>
              </a:rPr>
              <a:t>)</a:t>
            </a:r>
          </a:p>
          <a:p>
            <a:r>
              <a:rPr lang="en-US" sz="1400" b="0" dirty="0">
                <a:solidFill>
                  <a:srgbClr val="569CD6"/>
                </a:solidFill>
                <a:effectLst/>
                <a:latin typeface="Consolas" panose="020B0609020204030204" pitchFamily="49" charset="0"/>
              </a:rPr>
              <a:t>for</a:t>
            </a:r>
            <a:r>
              <a:rPr lang="en-US" sz="1400" b="0" dirty="0">
                <a:solidFill>
                  <a:srgbClr val="D4D4D4"/>
                </a:solidFill>
                <a:effectLst/>
                <a:latin typeface="Consolas" panose="020B0609020204030204" pitchFamily="49" charset="0"/>
              </a:rPr>
              <a:t> elm </a:t>
            </a:r>
            <a:r>
              <a:rPr lang="en-US" sz="1400" b="0" dirty="0">
                <a:solidFill>
                  <a:srgbClr val="569CD6"/>
                </a:solidFill>
                <a:effectLst/>
                <a:latin typeface="Consolas" panose="020B0609020204030204" pitchFamily="49" charset="0"/>
              </a:rPr>
              <a:t>in</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text_elems</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a:solidFill>
                  <a:srgbClr val="569CD6"/>
                </a:solidFill>
                <a:effectLst/>
                <a:latin typeface="Consolas" panose="020B0609020204030204" pitchFamily="49" charset="0"/>
              </a:rPr>
              <a:t>if</a:t>
            </a:r>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elm.text</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"YEAR"</a:t>
            </a:r>
            <a:r>
              <a:rPr lang="en-US" sz="1400" b="0" dirty="0">
                <a:solidFill>
                  <a:srgbClr val="D4D4D4"/>
                </a:solidFill>
                <a:effectLst/>
                <a:latin typeface="Consolas" panose="020B0609020204030204" pitchFamily="49" charset="0"/>
              </a:rPr>
              <a:t>:</a:t>
            </a:r>
          </a:p>
          <a:p>
            <a:r>
              <a:rPr lang="en-US" sz="1400" b="0" dirty="0">
                <a:solidFill>
                  <a:srgbClr val="D4D4D4"/>
                </a:solidFill>
                <a:effectLst/>
                <a:latin typeface="Consolas" panose="020B0609020204030204" pitchFamily="49" charset="0"/>
              </a:rPr>
              <a:t>        </a:t>
            </a:r>
            <a:r>
              <a:rPr lang="en-US" sz="1400" b="0" dirty="0" err="1">
                <a:solidFill>
                  <a:srgbClr val="D4D4D4"/>
                </a:solidFill>
                <a:effectLst/>
                <a:latin typeface="Consolas" panose="020B0609020204030204" pitchFamily="49" charset="0"/>
              </a:rPr>
              <a:t>elm.text</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"2009"</a:t>
            </a:r>
            <a:endParaRPr lang="en-US" sz="14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19910350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12ADD5E-F2EC-4A7E-9AE8-F9A11771356C}"/>
              </a:ext>
            </a:extLst>
          </p:cNvPr>
          <p:cNvSpPr>
            <a:spLocks noGrp="1"/>
          </p:cNvSpPr>
          <p:nvPr>
            <p:ph type="title"/>
          </p:nvPr>
        </p:nvSpPr>
        <p:spPr/>
        <p:txBody>
          <a:bodyPr/>
          <a:lstStyle/>
          <a:p>
            <a:r>
              <a:rPr lang="en-US" altLang="en-US"/>
              <a:t>Explain what the code does…</a:t>
            </a:r>
          </a:p>
        </p:txBody>
      </p:sp>
      <p:sp>
        <p:nvSpPr>
          <p:cNvPr id="3" name="Content Placeholder 2">
            <a:extLst>
              <a:ext uri="{FF2B5EF4-FFF2-40B4-BE49-F238E27FC236}">
                <a16:creationId xmlns:a16="http://schemas.microsoft.com/office/drawing/2014/main" id="{3550DD0B-37CE-4436-B37A-C337C9555AC2}"/>
              </a:ext>
            </a:extLst>
          </p:cNvPr>
          <p:cNvSpPr>
            <a:spLocks noGrp="1"/>
          </p:cNvSpPr>
          <p:nvPr>
            <p:ph idx="1"/>
          </p:nvPr>
        </p:nvSpPr>
        <p:spPr/>
        <p:txBody>
          <a:bodyPr>
            <a:normAutofit fontScale="47500" lnSpcReduction="20000"/>
          </a:bodyPr>
          <a:lstStyle/>
          <a:p>
            <a:r>
              <a:rPr lang="en-US" dirty="0"/>
              <a:t>Part 1:</a:t>
            </a:r>
          </a:p>
          <a:p>
            <a:r>
              <a:rPr lang="en-US" sz="2400" b="0" dirty="0">
                <a:solidFill>
                  <a:srgbClr val="569CD6"/>
                </a:solidFill>
                <a:effectLst/>
                <a:latin typeface="Consolas" panose="020B0609020204030204" pitchFamily="49" charset="0"/>
              </a:rPr>
              <a:t>import</a:t>
            </a:r>
            <a:r>
              <a:rPr lang="en-US" sz="2400" b="0" dirty="0">
                <a:solidFill>
                  <a:srgbClr val="D4D4D4"/>
                </a:solidFill>
                <a:effectLst/>
                <a:latin typeface="Consolas" panose="020B0609020204030204" pitchFamily="49" charset="0"/>
              </a:rPr>
              <a:t> arcpy</a:t>
            </a:r>
          </a:p>
          <a:p>
            <a:r>
              <a:rPr lang="en-US" sz="2400" b="0" dirty="0" err="1">
                <a:solidFill>
                  <a:srgbClr val="D4D4D4"/>
                </a:solidFill>
                <a:effectLst/>
                <a:latin typeface="Consolas" panose="020B0609020204030204" pitchFamily="49" charset="0"/>
              </a:rPr>
              <a:t>aprx</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arcpy.mp.ArcGISProject</a:t>
            </a:r>
            <a:r>
              <a:rPr lang="en-US" sz="2400" b="0" dirty="0">
                <a:solidFill>
                  <a:srgbClr val="D4D4D4"/>
                </a:solidFill>
                <a:effectLst/>
                <a:latin typeface="Consolas" panose="020B0609020204030204" pitchFamily="49" charset="0"/>
              </a:rPr>
              <a:t>(</a:t>
            </a:r>
            <a:r>
              <a:rPr lang="en-US" sz="2400" b="0" dirty="0" err="1">
                <a:solidFill>
                  <a:srgbClr val="569CD6"/>
                </a:solidFill>
                <a:effectLst/>
                <a:latin typeface="Consolas" panose="020B0609020204030204" pitchFamily="49" charset="0"/>
              </a:rPr>
              <a:t>r</a:t>
            </a:r>
            <a:r>
              <a:rPr lang="en-US" sz="2400" b="0" dirty="0" err="1">
                <a:solidFill>
                  <a:srgbClr val="D16969"/>
                </a:solidFill>
                <a:effectLst/>
                <a:latin typeface="Consolas" panose="020B0609020204030204" pitchFamily="49" charset="0"/>
              </a:rPr>
              <a:t>"C</a:t>
            </a:r>
            <a:r>
              <a:rPr lang="en-US" sz="2400" b="0" dirty="0">
                <a:solidFill>
                  <a:srgbClr val="D16969"/>
                </a:solidFill>
                <a:effectLst/>
                <a:latin typeface="Consolas" panose="020B0609020204030204" pitchFamily="49" charset="0"/>
              </a:rPr>
              <a:t>:\Projects\proj.aprx"</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aprx.listLayouts</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a:t>
            </a:r>
            <a:r>
              <a:rPr lang="en-US" sz="2400" b="0" dirty="0">
                <a:solidFill>
                  <a:srgbClr val="B5CEA8"/>
                </a:solidFill>
                <a:effectLst/>
                <a:latin typeface="Consolas" panose="020B0609020204030204" pitchFamily="49" charset="0"/>
              </a:rPr>
              <a:t>1</a:t>
            </a:r>
            <a:r>
              <a:rPr lang="en-US" sz="2400" b="0" dirty="0">
                <a:solidFill>
                  <a:srgbClr val="D4D4D4"/>
                </a:solidFill>
                <a:effectLst/>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arrow = </a:t>
            </a:r>
            <a:r>
              <a:rPr lang="en-US" sz="2600" dirty="0" err="1">
                <a:latin typeface="Consolas" panose="020B0609020204030204" pitchFamily="49" charset="0"/>
              </a:rPr>
              <a:t>myLayout.listElements</a:t>
            </a:r>
            <a:r>
              <a:rPr lang="en-US" sz="2600" dirty="0">
                <a:latin typeface="Consolas" panose="020B0609020204030204" pitchFamily="49" charset="0"/>
              </a:rPr>
              <a:t>('MAPSURROUND_ELEMENT','*Arrow*')[0]</a:t>
            </a:r>
            <a:br>
              <a:rPr lang="en-US" sz="2600" dirty="0">
                <a:latin typeface="Consolas" panose="020B0609020204030204" pitchFamily="49" charset="0"/>
              </a:rPr>
            </a:br>
            <a:r>
              <a:rPr lang="en-US" sz="2600" dirty="0">
                <a:latin typeface="Consolas" panose="020B0609020204030204" pitchFamily="49" charset="0"/>
              </a:rPr>
              <a:t>arrow.name </a:t>
            </a:r>
            <a:br>
              <a:rPr lang="en-US" dirty="0"/>
            </a:br>
            <a:r>
              <a:rPr lang="en-US" dirty="0" err="1">
                <a:solidFill>
                  <a:srgbClr val="FFC000"/>
                </a:solidFill>
              </a:rPr>
              <a:t>u'North</a:t>
            </a:r>
            <a:r>
              <a:rPr lang="en-US" dirty="0">
                <a:solidFill>
                  <a:srgbClr val="FFC000"/>
                </a:solidFill>
              </a:rPr>
              <a:t> Arrow'</a:t>
            </a:r>
            <a:br>
              <a:rPr lang="en-US" dirty="0"/>
            </a:br>
            <a:endParaRPr lang="en-US" dirty="0"/>
          </a:p>
          <a:p>
            <a:endParaRPr lang="en-US" dirty="0"/>
          </a:p>
          <a:p>
            <a:endParaRPr lang="en-US" dirty="0"/>
          </a:p>
          <a:p>
            <a:r>
              <a:rPr lang="en-US" dirty="0"/>
              <a:t>Part 2:</a:t>
            </a:r>
          </a:p>
          <a:p>
            <a:r>
              <a:rPr lang="en-US" sz="2400" dirty="0" err="1">
                <a:latin typeface="Consolas" panose="020B0609020204030204" pitchFamily="49" charset="0"/>
              </a:rPr>
              <a:t>elems</a:t>
            </a:r>
            <a:r>
              <a:rPr lang="en-US" sz="2400" dirty="0">
                <a:latin typeface="Consolas" panose="020B0609020204030204" pitchFamily="49" charset="0"/>
              </a:rPr>
              <a:t> = </a:t>
            </a:r>
            <a:r>
              <a:rPr lang="en-US" sz="2400" dirty="0" err="1">
                <a:latin typeface="Consolas" panose="020B0609020204030204" pitchFamily="49" charset="0"/>
              </a:rPr>
              <a:t>myLayout.listElements</a:t>
            </a:r>
            <a:r>
              <a:rPr lang="en-US" sz="2400" dirty="0">
                <a:latin typeface="Consolas" panose="020B0609020204030204" pitchFamily="49" charset="0"/>
              </a:rPr>
              <a:t>()</a:t>
            </a:r>
            <a:endParaRPr lang="en-US" dirty="0"/>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print(e.name)</a:t>
            </a:r>
            <a:br>
              <a:rPr lang="en-US" dirty="0"/>
            </a:br>
            <a:r>
              <a:rPr lang="en-US" dirty="0">
                <a:solidFill>
                  <a:srgbClr val="FFC000"/>
                </a:solidFill>
              </a:rPr>
              <a:t>Text Box</a:t>
            </a:r>
            <a:br>
              <a:rPr lang="en-US" dirty="0">
                <a:solidFill>
                  <a:srgbClr val="FFC000"/>
                </a:solidFill>
              </a:rPr>
            </a:br>
            <a:r>
              <a:rPr lang="en-US" dirty="0">
                <a:solidFill>
                  <a:srgbClr val="FFC000"/>
                </a:solidFill>
              </a:rPr>
              <a:t>North Arrow</a:t>
            </a:r>
            <a:br>
              <a:rPr lang="en-US" dirty="0">
                <a:solidFill>
                  <a:srgbClr val="FFC000"/>
                </a:solidFill>
              </a:rPr>
            </a:br>
            <a:r>
              <a:rPr lang="en-US" dirty="0">
                <a:solidFill>
                  <a:srgbClr val="FFC000"/>
                </a:solidFill>
              </a:rPr>
              <a:t>Legend</a:t>
            </a:r>
            <a:br>
              <a:rPr lang="en-US" dirty="0">
                <a:solidFill>
                  <a:srgbClr val="FFC000"/>
                </a:solidFill>
              </a:rPr>
            </a:br>
            <a:r>
              <a:rPr lang="en-US" dirty="0">
                <a:solidFill>
                  <a:srgbClr val="FFC000"/>
                </a:solidFill>
              </a:rPr>
              <a:t>Title</a:t>
            </a:r>
            <a:br>
              <a:rPr lang="en-US" dirty="0">
                <a:solidFill>
                  <a:srgbClr val="FFC000"/>
                </a:solidFill>
              </a:rPr>
            </a:br>
            <a:r>
              <a:rPr lang="en-US" dirty="0">
                <a:solidFill>
                  <a:srgbClr val="FFC000"/>
                </a:solidFill>
              </a:rPr>
              <a:t>Layers</a:t>
            </a:r>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if 'Title' in e.name:</a:t>
            </a:r>
            <a:br>
              <a:rPr lang="en-US" sz="2600" dirty="0">
                <a:latin typeface="Consolas" panose="020B0609020204030204" pitchFamily="49" charset="0"/>
              </a:rPr>
            </a:br>
            <a:r>
              <a:rPr lang="en-US" sz="2600" dirty="0">
                <a:latin typeface="Consolas" panose="020B0609020204030204" pitchFamily="49" charset="0"/>
              </a:rPr>
              <a:t>        title = e</a:t>
            </a:r>
            <a:br>
              <a:rPr lang="en-US" dirty="0"/>
            </a:br>
            <a:endParaRPr lang="en-US" dirty="0"/>
          </a:p>
          <a:p>
            <a:r>
              <a:rPr lang="en-US" sz="2600" dirty="0" err="1">
                <a:latin typeface="Consolas" panose="020B0609020204030204" pitchFamily="49" charset="0"/>
              </a:rPr>
              <a:t>mfs</a:t>
            </a:r>
            <a:r>
              <a:rPr lang="en-US" sz="2600" dirty="0">
                <a:latin typeface="Consolas" panose="020B0609020204030204" pitchFamily="49" charset="0"/>
              </a:rPr>
              <a:t> = </a:t>
            </a:r>
            <a:r>
              <a:rPr lang="en-US" sz="2800" dirty="0" err="1">
                <a:latin typeface="Consolas" panose="020B0609020204030204" pitchFamily="49" charset="0"/>
              </a:rPr>
              <a:t>myLayout.listElements</a:t>
            </a:r>
            <a:r>
              <a:rPr lang="en-US" sz="2800" dirty="0">
                <a:latin typeface="Consolas" panose="020B0609020204030204" pitchFamily="49" charset="0"/>
              </a:rPr>
              <a:t>('MAPFRAME_ELEMENT')</a:t>
            </a:r>
            <a:br>
              <a:rPr lang="en-US" sz="2600" dirty="0">
                <a:latin typeface="Consolas" panose="020B0609020204030204" pitchFamily="49" charset="0"/>
              </a:rPr>
            </a:br>
            <a:endParaRPr lang="en-US" sz="2600" dirty="0">
              <a:latin typeface="Consolas" panose="020B0609020204030204" pitchFamily="49" charset="0"/>
            </a:endParaRPr>
          </a:p>
          <a:p>
            <a:r>
              <a:rPr lang="en-US" sz="2600" dirty="0">
                <a:latin typeface="Consolas" panose="020B0609020204030204" pitchFamily="49" charset="0"/>
              </a:rPr>
              <a:t>mf = </a:t>
            </a:r>
            <a:r>
              <a:rPr lang="en-US" sz="2600" dirty="0" err="1">
                <a:latin typeface="Consolas" panose="020B0609020204030204" pitchFamily="49" charset="0"/>
              </a:rPr>
              <a:t>mfs</a:t>
            </a:r>
            <a:r>
              <a:rPr lang="en-US" sz="2600" dirty="0">
                <a:latin typeface="Consolas" panose="020B0609020204030204" pitchFamily="49" charset="0"/>
              </a:rPr>
              <a:t>[0]</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title.elementPositionX</a:t>
            </a:r>
            <a:r>
              <a:rPr lang="en-US" sz="2600" dirty="0">
                <a:latin typeface="Consolas" panose="020B0609020204030204" pitchFamily="49" charset="0"/>
              </a:rPr>
              <a:t> = </a:t>
            </a:r>
            <a:r>
              <a:rPr lang="en-US" sz="2600" dirty="0" err="1">
                <a:latin typeface="Consolas" panose="020B0609020204030204" pitchFamily="49" charset="0"/>
              </a:rPr>
              <a:t>mf.elementPositionX</a:t>
            </a:r>
            <a:r>
              <a:rPr lang="en-US" sz="2600" dirty="0">
                <a:latin typeface="Consolas" panose="020B0609020204030204" pitchFamily="49" charset="0"/>
              </a:rPr>
              <a:t> + (</a:t>
            </a:r>
            <a:r>
              <a:rPr lang="en-US" sz="2600" dirty="0" err="1">
                <a:latin typeface="Consolas" panose="020B0609020204030204" pitchFamily="49" charset="0"/>
              </a:rPr>
              <a:t>mf.elementWidth</a:t>
            </a:r>
            <a:r>
              <a:rPr lang="en-US" sz="2600" dirty="0">
                <a:latin typeface="Consolas" panose="020B0609020204030204" pitchFamily="49" charset="0"/>
              </a:rPr>
              <a:t>*0.5) - (</a:t>
            </a:r>
            <a:r>
              <a:rPr lang="en-US" sz="2600" dirty="0" err="1">
                <a:latin typeface="Consolas" panose="020B0609020204030204" pitchFamily="49" charset="0"/>
              </a:rPr>
              <a:t>title.elementWidth</a:t>
            </a:r>
            <a:r>
              <a:rPr lang="en-US" sz="2600" dirty="0">
                <a:latin typeface="Consolas" panose="020B0609020204030204" pitchFamily="49" charset="0"/>
              </a:rPr>
              <a:t>*0.5)</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title.elementPositionY</a:t>
            </a:r>
            <a:r>
              <a:rPr lang="en-US" sz="2600" dirty="0">
                <a:latin typeface="Consolas" panose="020B0609020204030204" pitchFamily="49" charset="0"/>
              </a:rPr>
              <a:t> = </a:t>
            </a:r>
            <a:r>
              <a:rPr lang="en-US" sz="2600" dirty="0" err="1">
                <a:latin typeface="Consolas" panose="020B0609020204030204" pitchFamily="49" charset="0"/>
              </a:rPr>
              <a:t>mf.elementPositionY</a:t>
            </a:r>
            <a:r>
              <a:rPr lang="en-US" sz="2600" dirty="0">
                <a:latin typeface="Consolas" panose="020B0609020204030204" pitchFamily="49" charset="0"/>
              </a:rPr>
              <a:t> + </a:t>
            </a:r>
            <a:r>
              <a:rPr lang="en-US" sz="2600" dirty="0" err="1">
                <a:latin typeface="Consolas" panose="020B0609020204030204" pitchFamily="49" charset="0"/>
              </a:rPr>
              <a:t>mf.elementHeight</a:t>
            </a:r>
            <a:r>
              <a:rPr lang="en-US" sz="2600" dirty="0">
                <a:latin typeface="Consolas" panose="020B0609020204030204" pitchFamily="49" charset="0"/>
              </a:rPr>
              <a:t> - </a:t>
            </a:r>
            <a:r>
              <a:rPr lang="en-US" sz="2600" dirty="0" err="1">
                <a:latin typeface="Consolas" panose="020B0609020204030204" pitchFamily="49" charset="0"/>
              </a:rPr>
              <a:t>title.elementHeight</a:t>
            </a:r>
            <a:endParaRPr lang="en-US" sz="2600" dirty="0">
              <a:latin typeface="Consolas" panose="020B0609020204030204" pitchFamily="49" charset="0"/>
            </a:endParaRPr>
          </a:p>
          <a:p>
            <a:endParaRPr lang="en-US" dirty="0"/>
          </a:p>
        </p:txBody>
      </p:sp>
      <p:sp>
        <p:nvSpPr>
          <p:cNvPr id="6" name="Slide Number Placeholder 5">
            <a:extLst>
              <a:ext uri="{FF2B5EF4-FFF2-40B4-BE49-F238E27FC236}">
                <a16:creationId xmlns:a16="http://schemas.microsoft.com/office/drawing/2014/main" id="{AE27A51A-DC90-4185-A617-949DEBD85BF5}"/>
              </a:ext>
            </a:extLst>
          </p:cNvPr>
          <p:cNvSpPr>
            <a:spLocks noGrp="1"/>
          </p:cNvSpPr>
          <p:nvPr>
            <p:ph type="sldNum" sz="quarter" idx="12"/>
          </p:nvPr>
        </p:nvSpPr>
        <p:spPr/>
        <p:txBody>
          <a:bodyPr/>
          <a:lstStyle/>
          <a:p>
            <a:fld id="{D584E0A9-DCB8-4B8B-92A0-3B6B22500F69}" type="slidenum">
              <a:rPr lang="en-US" altLang="en-US" smtClean="0"/>
              <a:pPr/>
              <a:t>73</a:t>
            </a:fld>
            <a:endParaRPr lang="en-US" alt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112ADD5E-F2EC-4A7E-9AE8-F9A11771356C}"/>
              </a:ext>
            </a:extLst>
          </p:cNvPr>
          <p:cNvSpPr>
            <a:spLocks noGrp="1"/>
          </p:cNvSpPr>
          <p:nvPr>
            <p:ph type="title"/>
          </p:nvPr>
        </p:nvSpPr>
        <p:spPr/>
        <p:txBody>
          <a:bodyPr/>
          <a:lstStyle/>
          <a:p>
            <a:r>
              <a:rPr lang="en-US" altLang="en-US"/>
              <a:t>Explain what the code does…</a:t>
            </a:r>
          </a:p>
        </p:txBody>
      </p:sp>
      <p:sp>
        <p:nvSpPr>
          <p:cNvPr id="3" name="Content Placeholder 2">
            <a:extLst>
              <a:ext uri="{FF2B5EF4-FFF2-40B4-BE49-F238E27FC236}">
                <a16:creationId xmlns:a16="http://schemas.microsoft.com/office/drawing/2014/main" id="{3550DD0B-37CE-4436-B37A-C337C9555AC2}"/>
              </a:ext>
            </a:extLst>
          </p:cNvPr>
          <p:cNvSpPr>
            <a:spLocks noGrp="1"/>
          </p:cNvSpPr>
          <p:nvPr>
            <p:ph idx="1"/>
          </p:nvPr>
        </p:nvSpPr>
        <p:spPr/>
        <p:txBody>
          <a:bodyPr>
            <a:normAutofit fontScale="47500" lnSpcReduction="20000"/>
          </a:bodyPr>
          <a:lstStyle/>
          <a:p>
            <a:r>
              <a:rPr lang="en-US" dirty="0"/>
              <a:t>Part 1:</a:t>
            </a:r>
          </a:p>
          <a:p>
            <a:r>
              <a:rPr lang="en-US" sz="2400" b="0" dirty="0">
                <a:solidFill>
                  <a:srgbClr val="569CD6"/>
                </a:solidFill>
                <a:effectLst/>
                <a:latin typeface="Consolas" panose="020B0609020204030204" pitchFamily="49" charset="0"/>
              </a:rPr>
              <a:t>import</a:t>
            </a:r>
            <a:r>
              <a:rPr lang="en-US" sz="2400" b="0" dirty="0">
                <a:solidFill>
                  <a:srgbClr val="D4D4D4"/>
                </a:solidFill>
                <a:effectLst/>
                <a:latin typeface="Consolas" panose="020B0609020204030204" pitchFamily="49" charset="0"/>
              </a:rPr>
              <a:t> arcpy</a:t>
            </a:r>
          </a:p>
          <a:p>
            <a:r>
              <a:rPr lang="en-US" sz="2400" b="0" dirty="0" err="1">
                <a:solidFill>
                  <a:srgbClr val="D4D4D4"/>
                </a:solidFill>
                <a:effectLst/>
                <a:latin typeface="Consolas" panose="020B0609020204030204" pitchFamily="49" charset="0"/>
              </a:rPr>
              <a:t>aprx</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arcpy.mp.ArcGISProject</a:t>
            </a:r>
            <a:r>
              <a:rPr lang="en-US" sz="2400" b="0" dirty="0">
                <a:solidFill>
                  <a:srgbClr val="D4D4D4"/>
                </a:solidFill>
                <a:effectLst/>
                <a:latin typeface="Consolas" panose="020B0609020204030204" pitchFamily="49" charset="0"/>
              </a:rPr>
              <a:t>(</a:t>
            </a:r>
            <a:r>
              <a:rPr lang="en-US" sz="2400" b="0" dirty="0" err="1">
                <a:solidFill>
                  <a:srgbClr val="569CD6"/>
                </a:solidFill>
                <a:effectLst/>
                <a:latin typeface="Consolas" panose="020B0609020204030204" pitchFamily="49" charset="0"/>
              </a:rPr>
              <a:t>r</a:t>
            </a:r>
            <a:r>
              <a:rPr lang="en-US" sz="2400" b="0" dirty="0" err="1">
                <a:solidFill>
                  <a:srgbClr val="D16969"/>
                </a:solidFill>
                <a:effectLst/>
                <a:latin typeface="Consolas" panose="020B0609020204030204" pitchFamily="49" charset="0"/>
              </a:rPr>
              <a:t>"C</a:t>
            </a:r>
            <a:r>
              <a:rPr lang="en-US" sz="2400" b="0" dirty="0">
                <a:solidFill>
                  <a:srgbClr val="D16969"/>
                </a:solidFill>
                <a:effectLst/>
                <a:latin typeface="Consolas" panose="020B0609020204030204" pitchFamily="49" charset="0"/>
              </a:rPr>
              <a:t>:\Projects\proj.aprx"</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aprx.listLayouts</a:t>
            </a:r>
            <a:r>
              <a:rPr lang="en-US" sz="2400" b="0" dirty="0">
                <a:solidFill>
                  <a:srgbClr val="D4D4D4"/>
                </a:solidFill>
                <a:effectLst/>
                <a:latin typeface="Consolas" panose="020B0609020204030204" pitchFamily="49" charset="0"/>
              </a:rPr>
              <a:t>()</a:t>
            </a:r>
          </a:p>
          <a:p>
            <a:r>
              <a:rPr lang="en-US" sz="2400" b="0" dirty="0" err="1">
                <a:solidFill>
                  <a:srgbClr val="D4D4D4"/>
                </a:solidFill>
                <a:effectLst/>
                <a:latin typeface="Consolas" panose="020B0609020204030204" pitchFamily="49" charset="0"/>
              </a:rPr>
              <a:t>myLayout</a:t>
            </a:r>
            <a:r>
              <a:rPr lang="en-US" sz="2400" b="0" dirty="0">
                <a:solidFill>
                  <a:srgbClr val="D4D4D4"/>
                </a:solidFill>
                <a:effectLst/>
                <a:latin typeface="Consolas" panose="020B0609020204030204" pitchFamily="49" charset="0"/>
              </a:rPr>
              <a:t> = </a:t>
            </a:r>
            <a:r>
              <a:rPr lang="en-US" sz="2400" b="0" dirty="0" err="1">
                <a:solidFill>
                  <a:srgbClr val="D4D4D4"/>
                </a:solidFill>
                <a:effectLst/>
                <a:latin typeface="Consolas" panose="020B0609020204030204" pitchFamily="49" charset="0"/>
              </a:rPr>
              <a:t>myLayouts</a:t>
            </a:r>
            <a:r>
              <a:rPr lang="en-US" sz="2400" b="0" dirty="0">
                <a:solidFill>
                  <a:srgbClr val="D4D4D4"/>
                </a:solidFill>
                <a:effectLst/>
                <a:latin typeface="Consolas" panose="020B0609020204030204" pitchFamily="49" charset="0"/>
              </a:rPr>
              <a:t>[</a:t>
            </a:r>
            <a:r>
              <a:rPr lang="en-US" sz="2400" b="0" dirty="0">
                <a:solidFill>
                  <a:srgbClr val="B5CEA8"/>
                </a:solidFill>
                <a:effectLst/>
                <a:latin typeface="Consolas" panose="020B0609020204030204" pitchFamily="49" charset="0"/>
              </a:rPr>
              <a:t>1</a:t>
            </a:r>
            <a:r>
              <a:rPr lang="en-US" sz="2400" b="0" dirty="0">
                <a:solidFill>
                  <a:srgbClr val="D4D4D4"/>
                </a:solidFill>
                <a:effectLst/>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arrow = </a:t>
            </a:r>
            <a:r>
              <a:rPr lang="en-US" sz="2600" dirty="0" err="1">
                <a:latin typeface="Consolas" panose="020B0609020204030204" pitchFamily="49" charset="0"/>
              </a:rPr>
              <a:t>myLayout.listElements</a:t>
            </a:r>
            <a:r>
              <a:rPr lang="en-US" sz="2600" dirty="0">
                <a:latin typeface="Consolas" panose="020B0609020204030204" pitchFamily="49" charset="0"/>
              </a:rPr>
              <a:t>('MAPSURROUND_ELEMENT','*Arrow*')[0]</a:t>
            </a:r>
            <a:br>
              <a:rPr lang="en-US" sz="2600" dirty="0">
                <a:latin typeface="Consolas" panose="020B0609020204030204" pitchFamily="49" charset="0"/>
              </a:rPr>
            </a:br>
            <a:r>
              <a:rPr lang="en-US" sz="2600" dirty="0">
                <a:latin typeface="Consolas" panose="020B0609020204030204" pitchFamily="49" charset="0"/>
              </a:rPr>
              <a:t>arrow.name </a:t>
            </a:r>
            <a:br>
              <a:rPr lang="en-US" dirty="0"/>
            </a:br>
            <a:r>
              <a:rPr lang="en-US" dirty="0" err="1">
                <a:solidFill>
                  <a:srgbClr val="FFC000"/>
                </a:solidFill>
              </a:rPr>
              <a:t>u'North</a:t>
            </a:r>
            <a:r>
              <a:rPr lang="en-US" dirty="0">
                <a:solidFill>
                  <a:srgbClr val="FFC000"/>
                </a:solidFill>
              </a:rPr>
              <a:t> Arrow'</a:t>
            </a:r>
            <a:br>
              <a:rPr lang="en-US" dirty="0"/>
            </a:br>
            <a:endParaRPr lang="en-US" dirty="0"/>
          </a:p>
          <a:p>
            <a:endParaRPr lang="en-US" dirty="0"/>
          </a:p>
          <a:p>
            <a:endParaRPr lang="en-US" dirty="0"/>
          </a:p>
          <a:p>
            <a:r>
              <a:rPr lang="en-US" dirty="0"/>
              <a:t>Part 2:</a:t>
            </a:r>
          </a:p>
          <a:p>
            <a:r>
              <a:rPr lang="en-US" sz="2400" dirty="0" err="1">
                <a:latin typeface="Consolas" panose="020B0609020204030204" pitchFamily="49" charset="0"/>
              </a:rPr>
              <a:t>elems</a:t>
            </a:r>
            <a:r>
              <a:rPr lang="en-US" sz="2400" dirty="0">
                <a:latin typeface="Consolas" panose="020B0609020204030204" pitchFamily="49" charset="0"/>
              </a:rPr>
              <a:t> = </a:t>
            </a:r>
            <a:r>
              <a:rPr lang="en-US" sz="2400" dirty="0" err="1">
                <a:latin typeface="Consolas" panose="020B0609020204030204" pitchFamily="49" charset="0"/>
              </a:rPr>
              <a:t>myLayout.listElements</a:t>
            </a:r>
            <a:r>
              <a:rPr lang="en-US" sz="2400" dirty="0">
                <a:latin typeface="Consolas" panose="020B0609020204030204" pitchFamily="49" charset="0"/>
              </a:rPr>
              <a:t>()</a:t>
            </a:r>
            <a:endParaRPr lang="en-US" dirty="0"/>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print(e.name)</a:t>
            </a:r>
            <a:br>
              <a:rPr lang="en-US" dirty="0"/>
            </a:br>
            <a:r>
              <a:rPr lang="en-US" dirty="0">
                <a:solidFill>
                  <a:srgbClr val="FFC000"/>
                </a:solidFill>
              </a:rPr>
              <a:t>Text Box</a:t>
            </a:r>
            <a:br>
              <a:rPr lang="en-US" dirty="0">
                <a:solidFill>
                  <a:srgbClr val="FFC000"/>
                </a:solidFill>
              </a:rPr>
            </a:br>
            <a:r>
              <a:rPr lang="en-US" dirty="0">
                <a:solidFill>
                  <a:srgbClr val="FFC000"/>
                </a:solidFill>
              </a:rPr>
              <a:t>North Arrow</a:t>
            </a:r>
            <a:br>
              <a:rPr lang="en-US" dirty="0">
                <a:solidFill>
                  <a:srgbClr val="FFC000"/>
                </a:solidFill>
              </a:rPr>
            </a:br>
            <a:r>
              <a:rPr lang="en-US" dirty="0">
                <a:solidFill>
                  <a:srgbClr val="FFC000"/>
                </a:solidFill>
              </a:rPr>
              <a:t>Legend</a:t>
            </a:r>
            <a:br>
              <a:rPr lang="en-US" dirty="0">
                <a:solidFill>
                  <a:srgbClr val="FFC000"/>
                </a:solidFill>
              </a:rPr>
            </a:br>
            <a:r>
              <a:rPr lang="en-US" dirty="0">
                <a:solidFill>
                  <a:srgbClr val="FFC000"/>
                </a:solidFill>
              </a:rPr>
              <a:t>Title</a:t>
            </a:r>
            <a:br>
              <a:rPr lang="en-US" dirty="0">
                <a:solidFill>
                  <a:srgbClr val="FFC000"/>
                </a:solidFill>
              </a:rPr>
            </a:br>
            <a:r>
              <a:rPr lang="en-US" dirty="0">
                <a:solidFill>
                  <a:srgbClr val="FFC000"/>
                </a:solidFill>
              </a:rPr>
              <a:t>Layers</a:t>
            </a:r>
          </a:p>
          <a:p>
            <a:r>
              <a:rPr lang="en-US" sz="2600" dirty="0">
                <a:latin typeface="Consolas" panose="020B0609020204030204" pitchFamily="49" charset="0"/>
              </a:rPr>
              <a:t>for e in </a:t>
            </a:r>
            <a:r>
              <a:rPr lang="en-US" sz="2600" dirty="0" err="1">
                <a:latin typeface="Consolas" panose="020B0609020204030204" pitchFamily="49" charset="0"/>
              </a:rPr>
              <a:t>elems</a:t>
            </a:r>
            <a:r>
              <a:rPr lang="en-US" sz="2600" dirty="0">
                <a:latin typeface="Consolas" panose="020B0609020204030204" pitchFamily="49" charset="0"/>
              </a:rPr>
              <a:t>:</a:t>
            </a:r>
            <a:br>
              <a:rPr lang="en-US" sz="2600" dirty="0">
                <a:latin typeface="Consolas" panose="020B0609020204030204" pitchFamily="49" charset="0"/>
              </a:rPr>
            </a:br>
            <a:r>
              <a:rPr lang="en-US" sz="2600" dirty="0">
                <a:latin typeface="Consolas" panose="020B0609020204030204" pitchFamily="49" charset="0"/>
              </a:rPr>
              <a:t>    if 'Title' in e.name:</a:t>
            </a:r>
            <a:br>
              <a:rPr lang="en-US" sz="2600" dirty="0">
                <a:latin typeface="Consolas" panose="020B0609020204030204" pitchFamily="49" charset="0"/>
              </a:rPr>
            </a:br>
            <a:r>
              <a:rPr lang="en-US" sz="2600" dirty="0">
                <a:latin typeface="Consolas" panose="020B0609020204030204" pitchFamily="49" charset="0"/>
              </a:rPr>
              <a:t>        title = e</a:t>
            </a:r>
            <a:br>
              <a:rPr lang="en-US" dirty="0"/>
            </a:br>
            <a:endParaRPr lang="en-US" dirty="0"/>
          </a:p>
          <a:p>
            <a:r>
              <a:rPr lang="en-US" sz="2600" dirty="0" err="1">
                <a:latin typeface="Consolas" panose="020B0609020204030204" pitchFamily="49" charset="0"/>
              </a:rPr>
              <a:t>mfs</a:t>
            </a:r>
            <a:r>
              <a:rPr lang="en-US" sz="2600" dirty="0">
                <a:latin typeface="Consolas" panose="020B0609020204030204" pitchFamily="49" charset="0"/>
              </a:rPr>
              <a:t> = </a:t>
            </a:r>
            <a:r>
              <a:rPr lang="en-US" sz="2800" dirty="0" err="1">
                <a:latin typeface="Consolas" panose="020B0609020204030204" pitchFamily="49" charset="0"/>
              </a:rPr>
              <a:t>myLayout.listElements</a:t>
            </a:r>
            <a:r>
              <a:rPr lang="en-US" sz="2800" dirty="0">
                <a:latin typeface="Consolas" panose="020B0609020204030204" pitchFamily="49" charset="0"/>
              </a:rPr>
              <a:t>('MAPFRAME_ELEMENT')</a:t>
            </a:r>
            <a:br>
              <a:rPr lang="en-US" sz="2600" dirty="0">
                <a:latin typeface="Consolas" panose="020B0609020204030204" pitchFamily="49" charset="0"/>
              </a:rPr>
            </a:br>
            <a:endParaRPr lang="en-US" sz="2600" dirty="0">
              <a:latin typeface="Consolas" panose="020B0609020204030204" pitchFamily="49" charset="0"/>
            </a:endParaRPr>
          </a:p>
          <a:p>
            <a:r>
              <a:rPr lang="en-US" sz="2600" dirty="0">
                <a:latin typeface="Consolas" panose="020B0609020204030204" pitchFamily="49" charset="0"/>
              </a:rPr>
              <a:t>mf = </a:t>
            </a:r>
            <a:r>
              <a:rPr lang="en-US" sz="2600" dirty="0" err="1">
                <a:latin typeface="Consolas" panose="020B0609020204030204" pitchFamily="49" charset="0"/>
              </a:rPr>
              <a:t>mfs</a:t>
            </a:r>
            <a:r>
              <a:rPr lang="en-US" sz="2600" dirty="0">
                <a:latin typeface="Consolas" panose="020B0609020204030204" pitchFamily="49" charset="0"/>
              </a:rPr>
              <a:t>[0]</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title.elementPositionX</a:t>
            </a:r>
            <a:r>
              <a:rPr lang="en-US" sz="2600" dirty="0">
                <a:latin typeface="Consolas" panose="020B0609020204030204" pitchFamily="49" charset="0"/>
              </a:rPr>
              <a:t> = </a:t>
            </a:r>
            <a:r>
              <a:rPr lang="en-US" sz="2600" dirty="0" err="1">
                <a:latin typeface="Consolas" panose="020B0609020204030204" pitchFamily="49" charset="0"/>
              </a:rPr>
              <a:t>mf.elementPositionX</a:t>
            </a:r>
            <a:r>
              <a:rPr lang="en-US" sz="2600" dirty="0">
                <a:latin typeface="Consolas" panose="020B0609020204030204" pitchFamily="49" charset="0"/>
              </a:rPr>
              <a:t> + (</a:t>
            </a:r>
            <a:r>
              <a:rPr lang="en-US" sz="2600" dirty="0" err="1">
                <a:latin typeface="Consolas" panose="020B0609020204030204" pitchFamily="49" charset="0"/>
              </a:rPr>
              <a:t>mf.elementWidth</a:t>
            </a:r>
            <a:r>
              <a:rPr lang="en-US" sz="2600" dirty="0">
                <a:latin typeface="Consolas" panose="020B0609020204030204" pitchFamily="49" charset="0"/>
              </a:rPr>
              <a:t>*0.5) - (</a:t>
            </a:r>
            <a:r>
              <a:rPr lang="en-US" sz="2600" dirty="0" err="1">
                <a:latin typeface="Consolas" panose="020B0609020204030204" pitchFamily="49" charset="0"/>
              </a:rPr>
              <a:t>title.elementWidth</a:t>
            </a:r>
            <a:r>
              <a:rPr lang="en-US" sz="2600" dirty="0">
                <a:latin typeface="Consolas" panose="020B0609020204030204" pitchFamily="49" charset="0"/>
              </a:rPr>
              <a:t>*0.5)</a:t>
            </a:r>
            <a:br>
              <a:rPr lang="en-US" sz="2600" dirty="0">
                <a:latin typeface="Consolas" panose="020B0609020204030204" pitchFamily="49" charset="0"/>
              </a:rPr>
            </a:br>
            <a:endParaRPr lang="en-US" sz="2600" dirty="0">
              <a:latin typeface="Consolas" panose="020B0609020204030204" pitchFamily="49" charset="0"/>
            </a:endParaRPr>
          </a:p>
          <a:p>
            <a:r>
              <a:rPr lang="en-US" sz="2600" dirty="0" err="1">
                <a:latin typeface="Consolas" panose="020B0609020204030204" pitchFamily="49" charset="0"/>
              </a:rPr>
              <a:t>title.elementPositionY</a:t>
            </a:r>
            <a:r>
              <a:rPr lang="en-US" sz="2600" dirty="0">
                <a:latin typeface="Consolas" panose="020B0609020204030204" pitchFamily="49" charset="0"/>
              </a:rPr>
              <a:t> = </a:t>
            </a:r>
            <a:r>
              <a:rPr lang="en-US" sz="2600" dirty="0" err="1">
                <a:latin typeface="Consolas" panose="020B0609020204030204" pitchFamily="49" charset="0"/>
              </a:rPr>
              <a:t>mf.elementPositionY</a:t>
            </a:r>
            <a:r>
              <a:rPr lang="en-US" sz="2600" dirty="0">
                <a:latin typeface="Consolas" panose="020B0609020204030204" pitchFamily="49" charset="0"/>
              </a:rPr>
              <a:t> + </a:t>
            </a:r>
            <a:r>
              <a:rPr lang="en-US" sz="2600" dirty="0" err="1">
                <a:latin typeface="Consolas" panose="020B0609020204030204" pitchFamily="49" charset="0"/>
              </a:rPr>
              <a:t>mf.elementHeight</a:t>
            </a:r>
            <a:r>
              <a:rPr lang="en-US" sz="2600" dirty="0">
                <a:latin typeface="Consolas" panose="020B0609020204030204" pitchFamily="49" charset="0"/>
              </a:rPr>
              <a:t> - </a:t>
            </a:r>
            <a:r>
              <a:rPr lang="en-US" sz="2600" dirty="0" err="1">
                <a:latin typeface="Consolas" panose="020B0609020204030204" pitchFamily="49" charset="0"/>
              </a:rPr>
              <a:t>title.elementHeight</a:t>
            </a:r>
            <a:endParaRPr lang="en-US" sz="2600" dirty="0">
              <a:latin typeface="Consolas" panose="020B0609020204030204" pitchFamily="49" charset="0"/>
            </a:endParaRPr>
          </a:p>
          <a:p>
            <a:endParaRPr lang="en-US" dirty="0"/>
          </a:p>
        </p:txBody>
      </p:sp>
      <p:sp>
        <p:nvSpPr>
          <p:cNvPr id="6" name="Slide Number Placeholder 5">
            <a:extLst>
              <a:ext uri="{FF2B5EF4-FFF2-40B4-BE49-F238E27FC236}">
                <a16:creationId xmlns:a16="http://schemas.microsoft.com/office/drawing/2014/main" id="{AE27A51A-DC90-4185-A617-949DEBD85BF5}"/>
              </a:ext>
            </a:extLst>
          </p:cNvPr>
          <p:cNvSpPr>
            <a:spLocks noGrp="1"/>
          </p:cNvSpPr>
          <p:nvPr>
            <p:ph type="sldNum" sz="quarter" idx="12"/>
          </p:nvPr>
        </p:nvSpPr>
        <p:spPr/>
        <p:txBody>
          <a:bodyPr/>
          <a:lstStyle/>
          <a:p>
            <a:fld id="{D584E0A9-DCB8-4B8B-92A0-3B6B22500F69}" type="slidenum">
              <a:rPr lang="en-US" altLang="en-US" smtClean="0"/>
              <a:pPr/>
              <a:t>74</a:t>
            </a:fld>
            <a:endParaRPr lang="en-US" altLang="en-US"/>
          </a:p>
        </p:txBody>
      </p:sp>
      <p:sp>
        <p:nvSpPr>
          <p:cNvPr id="2" name="TextBox 1">
            <a:extLst>
              <a:ext uri="{FF2B5EF4-FFF2-40B4-BE49-F238E27FC236}">
                <a16:creationId xmlns:a16="http://schemas.microsoft.com/office/drawing/2014/main" id="{FCAD05F1-CF2F-BD72-4425-3046BAC51BB0}"/>
              </a:ext>
            </a:extLst>
          </p:cNvPr>
          <p:cNvSpPr txBox="1">
            <a:spLocks noChangeArrowheads="1"/>
          </p:cNvSpPr>
          <p:nvPr/>
        </p:nvSpPr>
        <p:spPr bwMode="auto">
          <a:xfrm>
            <a:off x="4964113" y="533400"/>
            <a:ext cx="40751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Print the name of the north arrow.</a:t>
            </a:r>
          </a:p>
        </p:txBody>
      </p:sp>
      <p:sp>
        <p:nvSpPr>
          <p:cNvPr id="4" name="TextBox 3">
            <a:extLst>
              <a:ext uri="{FF2B5EF4-FFF2-40B4-BE49-F238E27FC236}">
                <a16:creationId xmlns:a16="http://schemas.microsoft.com/office/drawing/2014/main" id="{315AEB5F-E3ED-0DD3-9406-7D503593333A}"/>
              </a:ext>
            </a:extLst>
          </p:cNvPr>
          <p:cNvSpPr txBox="1">
            <a:spLocks noChangeArrowheads="1"/>
          </p:cNvSpPr>
          <p:nvPr/>
        </p:nvSpPr>
        <p:spPr bwMode="auto">
          <a:xfrm>
            <a:off x="4914900" y="2830512"/>
            <a:ext cx="42497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Print the names of all the elements.</a:t>
            </a:r>
          </a:p>
        </p:txBody>
      </p:sp>
      <p:sp>
        <p:nvSpPr>
          <p:cNvPr id="5" name="TextBox 4">
            <a:extLst>
              <a:ext uri="{FF2B5EF4-FFF2-40B4-BE49-F238E27FC236}">
                <a16:creationId xmlns:a16="http://schemas.microsoft.com/office/drawing/2014/main" id="{294CE972-A25C-34DE-C699-A4DD5B271089}"/>
              </a:ext>
            </a:extLst>
          </p:cNvPr>
          <p:cNvSpPr txBox="1">
            <a:spLocks noChangeArrowheads="1"/>
          </p:cNvSpPr>
          <p:nvPr/>
        </p:nvSpPr>
        <p:spPr bwMode="auto">
          <a:xfrm>
            <a:off x="4876800" y="3986212"/>
            <a:ext cx="369428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Get the last element with Title </a:t>
            </a:r>
          </a:p>
          <a:p>
            <a:pPr>
              <a:spcBef>
                <a:spcPct val="0"/>
              </a:spcBef>
              <a:buFontTx/>
              <a:buNone/>
            </a:pPr>
            <a:r>
              <a:rPr lang="en-US" altLang="en-US" sz="1800" i="1" dirty="0">
                <a:solidFill>
                  <a:srgbClr val="2E75B6"/>
                </a:solidFill>
              </a:rPr>
              <a:t>in the name.</a:t>
            </a:r>
          </a:p>
        </p:txBody>
      </p:sp>
      <p:sp>
        <p:nvSpPr>
          <p:cNvPr id="7" name="TextBox 6">
            <a:extLst>
              <a:ext uri="{FF2B5EF4-FFF2-40B4-BE49-F238E27FC236}">
                <a16:creationId xmlns:a16="http://schemas.microsoft.com/office/drawing/2014/main" id="{5CD1C0DB-E73D-3A89-6D01-63E4FD8310D7}"/>
              </a:ext>
            </a:extLst>
          </p:cNvPr>
          <p:cNvSpPr txBox="1">
            <a:spLocks noChangeArrowheads="1"/>
          </p:cNvSpPr>
          <p:nvPr/>
        </p:nvSpPr>
        <p:spPr bwMode="auto">
          <a:xfrm>
            <a:off x="4876800" y="4818062"/>
            <a:ext cx="407034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i="1" dirty="0">
                <a:solidFill>
                  <a:srgbClr val="2E75B6"/>
                </a:solidFill>
              </a:rPr>
              <a:t># Move the Title to the </a:t>
            </a:r>
          </a:p>
          <a:p>
            <a:pPr>
              <a:spcBef>
                <a:spcPct val="0"/>
              </a:spcBef>
              <a:buFontTx/>
              <a:buNone/>
            </a:pPr>
            <a:r>
              <a:rPr lang="en-US" altLang="en-US" sz="1800" i="1" dirty="0">
                <a:solidFill>
                  <a:srgbClr val="2E75B6"/>
                </a:solidFill>
              </a:rPr>
              <a:t># center (top) of the first map frame</a:t>
            </a:r>
          </a:p>
        </p:txBody>
      </p:sp>
    </p:spTree>
    <p:extLst>
      <p:ext uri="{BB962C8B-B14F-4D97-AF65-F5344CB8AC3E}">
        <p14:creationId xmlns:p14="http://schemas.microsoft.com/office/powerpoint/2010/main" val="129062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10398-E501-9BBB-36A8-006B72F4ACFF}"/>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DF08226C-3812-A38C-AB33-AFB92C4B0596}"/>
              </a:ext>
            </a:extLst>
          </p:cNvPr>
          <p:cNvSpPr>
            <a:spLocks noGrp="1"/>
          </p:cNvSpPr>
          <p:nvPr>
            <p:ph idx="1"/>
          </p:nvPr>
        </p:nvSpPr>
        <p:spPr/>
        <p:txBody>
          <a:bodyPr>
            <a:normAutofit/>
          </a:bodyPr>
          <a:lstStyle/>
          <a:p>
            <a:endParaRPr lang="en-US" sz="4400" dirty="0"/>
          </a:p>
          <a:p>
            <a:endParaRPr lang="en-US" sz="4400" dirty="0"/>
          </a:p>
          <a:p>
            <a:endParaRPr lang="en-US" sz="4400" dirty="0"/>
          </a:p>
          <a:p>
            <a:r>
              <a:rPr lang="en-US" sz="5400" dirty="0"/>
              <a:t>Exporting images</a:t>
            </a:r>
          </a:p>
        </p:txBody>
      </p:sp>
    </p:spTree>
    <p:extLst>
      <p:ext uri="{BB962C8B-B14F-4D97-AF65-F5344CB8AC3E}">
        <p14:creationId xmlns:p14="http://schemas.microsoft.com/office/powerpoint/2010/main" val="351630723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map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xmlns="">
          <p:pic>
            <p:nvPicPr>
              <p:cNvPr id="2" name="Ink 1">
                <a:extLst>
                  <a:ext uri="{FF2B5EF4-FFF2-40B4-BE49-F238E27FC236}">
                    <a16:creationId xmlns:a16="http://schemas.microsoft.com/office/drawing/2014/main" id="{0417AE23-5CF0-48D8-9AC9-84466BD20F59}"/>
                  </a:ext>
                </a:extLst>
              </p:cNvPr>
              <p:cNvPicPr/>
              <p:nvPr/>
            </p:nvPicPr>
            <p:blipFill>
              <a:blip r:embed="rId5"/>
              <a:stretch>
                <a:fillRect/>
              </a:stretch>
            </p:blipFill>
            <p:spPr>
              <a:xfrm>
                <a:off x="2852304" y="3425908"/>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xmlns="">
          <p:pic>
            <p:nvPicPr>
              <p:cNvPr id="3" name="Ink 2">
                <a:extLst>
                  <a:ext uri="{FF2B5EF4-FFF2-40B4-BE49-F238E27FC236}">
                    <a16:creationId xmlns:a16="http://schemas.microsoft.com/office/drawing/2014/main" id="{2A306EE5-10EC-4999-9ADA-F42CD2195425}"/>
                  </a:ext>
                </a:extLst>
              </p:cNvPr>
              <p:cNvPicPr/>
              <p:nvPr/>
            </p:nvPicPr>
            <p:blipFill>
              <a:blip r:embed="rId7"/>
              <a:stretch>
                <a:fillRect/>
              </a:stretch>
            </p:blipFill>
            <p:spPr>
              <a:xfrm>
                <a:off x="3004944" y="347954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5078313"/>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map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aprx.listMaps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myMap.defaultView.exportToPNG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"C:/gispy/scratch/PAmap.png"</a:t>
            </a:r>
            <a:r>
              <a:rPr lang="en-US" b="0" dirty="0">
                <a:solidFill>
                  <a:srgbClr val="D4D4D4"/>
                </a:solidFill>
                <a:effectLst/>
                <a:latin typeface="Consolas" panose="020B0609020204030204" pitchFamily="49" charset="0"/>
              </a:rPr>
              <a:t>,  </a:t>
            </a:r>
          </a:p>
          <a:p>
            <a:r>
              <a:rPr lang="en-US" b="0" dirty="0">
                <a:solidFill>
                  <a:srgbClr val="D4D4D4"/>
                </a:solidFill>
                <a:latin typeface="Consolas" panose="020B0609020204030204" pitchFamily="49" charset="0"/>
              </a:rPr>
              <a:t>                              </a:t>
            </a:r>
            <a:r>
              <a:rPr lang="en-US" b="0" dirty="0">
                <a:solidFill>
                  <a:srgbClr val="D4D4D4"/>
                </a:solidFill>
                <a:effectLst/>
                <a:latin typeface="Consolas" panose="020B0609020204030204" pitchFamily="49" charset="0"/>
              </a:rPr>
              <a:t>width=</a:t>
            </a:r>
            <a:r>
              <a:rPr lang="en-US" b="0" dirty="0">
                <a:solidFill>
                  <a:srgbClr val="B5CEA8"/>
                </a:solidFill>
                <a:effectLst/>
                <a:latin typeface="Consolas" panose="020B0609020204030204" pitchFamily="49" charset="0"/>
              </a:rPr>
              <a:t>800</a:t>
            </a:r>
            <a:r>
              <a:rPr lang="en-US" b="0" dirty="0">
                <a:solidFill>
                  <a:srgbClr val="D4D4D4"/>
                </a:solidFill>
                <a:effectLst/>
                <a:latin typeface="Consolas" panose="020B0609020204030204" pitchFamily="49" charset="0"/>
              </a:rPr>
              <a:t>, height=</a:t>
            </a:r>
            <a:r>
              <a:rPr lang="en-US" b="0" dirty="0">
                <a:solidFill>
                  <a:srgbClr val="B5CEA8"/>
                </a:solidFill>
                <a:effectLst/>
                <a:latin typeface="Consolas" panose="020B0609020204030204" pitchFamily="49" charset="0"/>
              </a:rPr>
              <a:t>600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myMap</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sp>
        <p:nvSpPr>
          <p:cNvPr id="15" name="TextBox 14">
            <a:extLst>
              <a:ext uri="{FF2B5EF4-FFF2-40B4-BE49-F238E27FC236}">
                <a16:creationId xmlns:a16="http://schemas.microsoft.com/office/drawing/2014/main" id="{30F98C25-8473-40BF-9034-D7C70C595849}"/>
              </a:ext>
            </a:extLst>
          </p:cNvPr>
          <p:cNvSpPr txBox="1"/>
          <p:nvPr/>
        </p:nvSpPr>
        <p:spPr>
          <a:xfrm>
            <a:off x="1696638" y="5247362"/>
            <a:ext cx="2133240" cy="646331"/>
          </a:xfrm>
          <a:prstGeom prst="rect">
            <a:avLst/>
          </a:prstGeom>
          <a:noFill/>
        </p:spPr>
        <p:txBody>
          <a:bodyPr wrap="square">
            <a:spAutoFit/>
          </a:bodyPr>
          <a:lstStyle/>
          <a:p>
            <a:r>
              <a:rPr lang="en-US" altLang="en-US" b="0" dirty="0" err="1">
                <a:solidFill>
                  <a:srgbClr val="FF0066"/>
                </a:solidFill>
              </a:rPr>
              <a:t>MapView</a:t>
            </a:r>
            <a:r>
              <a:rPr lang="en-US" altLang="en-US" b="0" dirty="0">
                <a:solidFill>
                  <a:srgbClr val="FF0066"/>
                </a:solidFill>
              </a:rPr>
              <a:t>                             object</a:t>
            </a:r>
            <a:endParaRPr lang="en-US" b="0" dirty="0"/>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40" y="4131843"/>
            <a:ext cx="1447798" cy="369332"/>
          </a:xfrm>
          <a:prstGeom prst="rect">
            <a:avLst/>
          </a:prstGeom>
          <a:noFill/>
        </p:spPr>
        <p:txBody>
          <a:bodyPr wrap="square">
            <a:spAutoFit/>
          </a:bodyPr>
          <a:lstStyle/>
          <a:p>
            <a:r>
              <a:rPr lang="en-US" altLang="en-US" b="0" dirty="0">
                <a:solidFill>
                  <a:srgbClr val="FF0066"/>
                </a:solidFill>
              </a:rPr>
              <a:t>Map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61953" y="104911"/>
            <a:ext cx="2554256" cy="1915692"/>
          </a:xfrm>
          <a:prstGeom prst="rect">
            <a:avLst/>
          </a:prstGeom>
        </p:spPr>
      </p:pic>
      <p:cxnSp>
        <p:nvCxnSpPr>
          <p:cNvPr id="4" name="Straight Arrow Connector 6">
            <a:extLst>
              <a:ext uri="{FF2B5EF4-FFF2-40B4-BE49-F238E27FC236}">
                <a16:creationId xmlns:a16="http://schemas.microsoft.com/office/drawing/2014/main" id="{0BA0CB1B-5E30-A771-31B4-BFF029E57E2C}"/>
              </a:ext>
            </a:extLst>
          </p:cNvPr>
          <p:cNvCxnSpPr>
            <a:cxnSpLocks noChangeShapeType="1"/>
          </p:cNvCxnSpPr>
          <p:nvPr/>
        </p:nvCxnSpPr>
        <p:spPr bwMode="auto">
          <a:xfrm flipV="1">
            <a:off x="1828800" y="4866362"/>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543025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a:t>
            </a:r>
            <a:r>
              <a:rPr lang="en-US" altLang="en-US" dirty="0" err="1"/>
              <a:t>mapframe</a:t>
            </a:r>
            <a:r>
              <a:rPr lang="en-US" altLang="en-US" dirty="0"/>
              <a:t>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xmlns="">
          <p:pic>
            <p:nvPicPr>
              <p:cNvPr id="2" name="Ink 1">
                <a:extLst>
                  <a:ext uri="{FF2B5EF4-FFF2-40B4-BE49-F238E27FC236}">
                    <a16:creationId xmlns:a16="http://schemas.microsoft.com/office/drawing/2014/main" id="{0417AE23-5CF0-48D8-9AC9-84466BD20F59}"/>
                  </a:ext>
                </a:extLst>
              </p:cNvPr>
              <p:cNvPicPr/>
              <p:nvPr/>
            </p:nvPicPr>
            <p:blipFill>
              <a:blip r:embed="rId4"/>
              <a:stretch>
                <a:fillRect/>
              </a:stretch>
            </p:blipFill>
            <p:spPr>
              <a:xfrm>
                <a:off x="2852304" y="3425908"/>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xmlns="">
          <p:pic>
            <p:nvPicPr>
              <p:cNvPr id="3" name="Ink 2">
                <a:extLst>
                  <a:ext uri="{FF2B5EF4-FFF2-40B4-BE49-F238E27FC236}">
                    <a16:creationId xmlns:a16="http://schemas.microsoft.com/office/drawing/2014/main" id="{2A306EE5-10EC-4999-9ADA-F42CD2195425}"/>
                  </a:ext>
                </a:extLst>
              </p:cNvPr>
              <p:cNvPicPr/>
              <p:nvPr/>
            </p:nvPicPr>
            <p:blipFill>
              <a:blip r:embed="rId6"/>
              <a:stretch>
                <a:fillRect/>
              </a:stretch>
            </p:blipFill>
            <p:spPr>
              <a:xfrm>
                <a:off x="3004584" y="347918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5632311"/>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D4D4D4"/>
                </a:solidFill>
                <a:effectLst/>
                <a:latin typeface="Consolas" panose="020B0609020204030204" pitchFamily="49" charset="0"/>
              </a:rPr>
              <a:t>mf = </a:t>
            </a:r>
            <a:r>
              <a:rPr lang="en-US" b="0" dirty="0" err="1">
                <a:solidFill>
                  <a:srgbClr val="D4D4D4"/>
                </a:solidFill>
                <a:effectLst/>
                <a:latin typeface="Consolas" panose="020B0609020204030204" pitchFamily="49" charset="0"/>
              </a:rPr>
              <a:t>myLayout.listElements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mf.exportToPNG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"C:/gispy/scratch/foo.png"</a:t>
            </a:r>
            <a:r>
              <a:rPr lang="en-US" b="0" dirty="0">
                <a:solidFill>
                  <a:srgbClr val="D4D4D4"/>
                </a:solidFill>
                <a:effectLst/>
                <a:latin typeface="Consolas" panose="020B0609020204030204" pitchFamily="49" charset="0"/>
              </a:rPr>
              <a:t>, resolution=</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13" name="Straight Arrow Connector 6">
            <a:extLst>
              <a:ext uri="{FF2B5EF4-FFF2-40B4-BE49-F238E27FC236}">
                <a16:creationId xmlns:a16="http://schemas.microsoft.com/office/drawing/2014/main" id="{5B56910C-F0C2-475C-B114-96A12A8959DB}"/>
              </a:ext>
            </a:extLst>
          </p:cNvPr>
          <p:cNvCxnSpPr>
            <a:cxnSpLocks noChangeShapeType="1"/>
          </p:cNvCxnSpPr>
          <p:nvPr/>
        </p:nvCxnSpPr>
        <p:spPr bwMode="auto">
          <a:xfrm flipV="1">
            <a:off x="384674" y="4836384"/>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TextBox 14">
            <a:extLst>
              <a:ext uri="{FF2B5EF4-FFF2-40B4-BE49-F238E27FC236}">
                <a16:creationId xmlns:a16="http://schemas.microsoft.com/office/drawing/2014/main" id="{30F98C25-8473-40BF-9034-D7C70C595849}"/>
              </a:ext>
            </a:extLst>
          </p:cNvPr>
          <p:cNvSpPr txBox="1"/>
          <p:nvPr/>
        </p:nvSpPr>
        <p:spPr>
          <a:xfrm>
            <a:off x="152400" y="5206946"/>
            <a:ext cx="2133240" cy="646331"/>
          </a:xfrm>
          <a:prstGeom prst="rect">
            <a:avLst/>
          </a:prstGeom>
          <a:noFill/>
        </p:spPr>
        <p:txBody>
          <a:bodyPr wrap="square">
            <a:spAutoFit/>
          </a:bodyPr>
          <a:lstStyle/>
          <a:p>
            <a:r>
              <a:rPr lang="en-US" altLang="en-US" b="0" dirty="0" err="1">
                <a:solidFill>
                  <a:srgbClr val="FF0066"/>
                </a:solidFill>
              </a:rPr>
              <a:t>MapFrame</a:t>
            </a:r>
            <a:r>
              <a:rPr lang="en-US" altLang="en-US" b="0" dirty="0">
                <a:solidFill>
                  <a:srgbClr val="FF0066"/>
                </a:solidFill>
              </a:rPr>
              <a:t>                             object</a:t>
            </a:r>
            <a:endParaRPr lang="en-US" b="0" dirty="0"/>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39" y="4131843"/>
            <a:ext cx="1733961" cy="369332"/>
          </a:xfrm>
          <a:prstGeom prst="rect">
            <a:avLst/>
          </a:prstGeom>
          <a:noFill/>
        </p:spPr>
        <p:txBody>
          <a:bodyPr wrap="square">
            <a:spAutoFit/>
          </a:bodyPr>
          <a:lstStyle/>
          <a:p>
            <a:r>
              <a:rPr lang="en-US" altLang="en-US" b="0" dirty="0">
                <a:solidFill>
                  <a:srgbClr val="FF0066"/>
                </a:solidFill>
              </a:rPr>
              <a:t>Layout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561953" y="104911"/>
            <a:ext cx="2554256" cy="1915692"/>
          </a:xfrm>
          <a:prstGeom prst="rect">
            <a:avLst/>
          </a:prstGeom>
        </p:spPr>
      </p:pic>
    </p:spTree>
    <p:extLst>
      <p:ext uri="{BB962C8B-B14F-4D97-AF65-F5344CB8AC3E}">
        <p14:creationId xmlns:p14="http://schemas.microsoft.com/office/powerpoint/2010/main" val="284364329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a:extLst>
              <a:ext uri="{FF2B5EF4-FFF2-40B4-BE49-F238E27FC236}">
                <a16:creationId xmlns:a16="http://schemas.microsoft.com/office/drawing/2014/main" id="{A4C3104B-2DA6-480C-8C56-1E9992AB4A78}"/>
              </a:ext>
            </a:extLst>
          </p:cNvPr>
          <p:cNvSpPr>
            <a:spLocks noGrp="1" noChangeArrowheads="1"/>
          </p:cNvSpPr>
          <p:nvPr>
            <p:ph type="title"/>
          </p:nvPr>
        </p:nvSpPr>
        <p:spPr>
          <a:xfrm>
            <a:off x="145981" y="173256"/>
            <a:ext cx="8001000" cy="457200"/>
          </a:xfrm>
        </p:spPr>
        <p:txBody>
          <a:bodyPr/>
          <a:lstStyle/>
          <a:p>
            <a:r>
              <a:rPr lang="en-US" altLang="en-US" dirty="0"/>
              <a:t>Export layout to PNG</a:t>
            </a:r>
          </a:p>
        </p:txBody>
      </p:sp>
      <p:sp>
        <p:nvSpPr>
          <p:cNvPr id="10243" name="Content Placeholder 2">
            <a:extLst>
              <a:ext uri="{FF2B5EF4-FFF2-40B4-BE49-F238E27FC236}">
                <a16:creationId xmlns:a16="http://schemas.microsoft.com/office/drawing/2014/main" id="{A7D5FA38-EBFC-44C4-B8BC-6EE1E276762A}"/>
              </a:ext>
            </a:extLst>
          </p:cNvPr>
          <p:cNvSpPr>
            <a:spLocks noGrp="1"/>
          </p:cNvSpPr>
          <p:nvPr>
            <p:ph idx="1"/>
          </p:nvPr>
        </p:nvSpPr>
        <p:spPr>
          <a:xfrm>
            <a:off x="144532" y="786935"/>
            <a:ext cx="8686800" cy="5410200"/>
          </a:xfrm>
        </p:spPr>
        <p:txBody>
          <a:bodyPr/>
          <a:lstStyle/>
          <a:p>
            <a:endParaRPr lang="en-US" altLang="en-US" dirty="0"/>
          </a:p>
          <a:p>
            <a:endParaRPr lang="en-US" altLang="en-US" dirty="0"/>
          </a:p>
        </p:txBody>
      </p:sp>
      <mc:AlternateContent xmlns:mc="http://schemas.openxmlformats.org/markup-compatibility/2006" xmlns:p14="http://schemas.microsoft.com/office/powerpoint/2010/main" xmlns:aink="http://schemas.microsoft.com/office/drawing/2016/ink">
        <mc:Choice Requires="p14 aink">
          <p:contentPart p14:bwMode="auto" r:id="rId3">
            <p14:nvContentPartPr>
              <p14:cNvPr id="2" name="Ink 1">
                <a:extLst>
                  <a:ext uri="{FF2B5EF4-FFF2-40B4-BE49-F238E27FC236}">
                    <a16:creationId xmlns:a16="http://schemas.microsoft.com/office/drawing/2014/main" id="{0417AE23-5CF0-48D8-9AC9-84466BD20F59}"/>
                  </a:ext>
                </a:extLst>
              </p14:cNvPr>
              <p14:cNvContentPartPr/>
              <p14:nvPr/>
            </p14:nvContentPartPr>
            <p14:xfrm>
              <a:off x="2915304" y="3803908"/>
              <a:ext cx="360" cy="360"/>
            </p14:xfrm>
          </p:contentPart>
        </mc:Choice>
        <mc:Fallback xmlns="">
          <p:pic>
            <p:nvPicPr>
              <p:cNvPr id="2" name="Ink 1">
                <a:extLst>
                  <a:ext uri="{FF2B5EF4-FFF2-40B4-BE49-F238E27FC236}">
                    <a16:creationId xmlns:a16="http://schemas.microsoft.com/office/drawing/2014/main" id="{0417AE23-5CF0-48D8-9AC9-84466BD20F59}"/>
                  </a:ext>
                </a:extLst>
              </p:cNvPr>
              <p:cNvPicPr/>
              <p:nvPr/>
            </p:nvPicPr>
            <p:blipFill>
              <a:blip r:embed="rId4"/>
              <a:stretch>
                <a:fillRect/>
              </a:stretch>
            </p:blipFill>
            <p:spPr>
              <a:xfrm>
                <a:off x="2852304" y="3425908"/>
                <a:ext cx="126000" cy="75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
            <p14:nvContentPartPr>
              <p14:cNvPr id="3" name="Ink 2">
                <a:extLst>
                  <a:ext uri="{FF2B5EF4-FFF2-40B4-BE49-F238E27FC236}">
                    <a16:creationId xmlns:a16="http://schemas.microsoft.com/office/drawing/2014/main" id="{2A306EE5-10EC-4999-9ADA-F42CD2195425}"/>
                  </a:ext>
                </a:extLst>
              </p14:cNvPr>
              <p14:cNvContentPartPr/>
              <p14:nvPr/>
            </p14:nvContentPartPr>
            <p14:xfrm>
              <a:off x="3067584" y="3857188"/>
              <a:ext cx="360" cy="360"/>
            </p14:xfrm>
          </p:contentPart>
        </mc:Choice>
        <mc:Fallback xmlns="">
          <p:pic>
            <p:nvPicPr>
              <p:cNvPr id="3" name="Ink 2">
                <a:extLst>
                  <a:ext uri="{FF2B5EF4-FFF2-40B4-BE49-F238E27FC236}">
                    <a16:creationId xmlns:a16="http://schemas.microsoft.com/office/drawing/2014/main" id="{2A306EE5-10EC-4999-9ADA-F42CD2195425}"/>
                  </a:ext>
                </a:extLst>
              </p:cNvPr>
              <p:cNvPicPr/>
              <p:nvPr/>
            </p:nvPicPr>
            <p:blipFill>
              <a:blip r:embed="rId6"/>
              <a:stretch>
                <a:fillRect/>
              </a:stretch>
            </p:blipFill>
            <p:spPr>
              <a:xfrm>
                <a:off x="3004584" y="3479188"/>
                <a:ext cx="126000" cy="756000"/>
              </a:xfrm>
              <a:prstGeom prst="rect">
                <a:avLst/>
              </a:prstGeom>
            </p:spPr>
          </p:pic>
        </mc:Fallback>
      </mc:AlternateContent>
      <p:sp>
        <p:nvSpPr>
          <p:cNvPr id="12" name="TextBox 11">
            <a:extLst>
              <a:ext uri="{FF2B5EF4-FFF2-40B4-BE49-F238E27FC236}">
                <a16:creationId xmlns:a16="http://schemas.microsoft.com/office/drawing/2014/main" id="{B20EB37E-D67D-4413-A578-0E83E5CEDB67}"/>
              </a:ext>
            </a:extLst>
          </p:cNvPr>
          <p:cNvSpPr txBox="1"/>
          <p:nvPr/>
        </p:nvSpPr>
        <p:spPr>
          <a:xfrm>
            <a:off x="144532" y="1211687"/>
            <a:ext cx="8915400" cy="4524315"/>
          </a:xfrm>
          <a:prstGeom prst="rect">
            <a:avLst/>
          </a:prstGeom>
          <a:noFill/>
        </p:spPr>
        <p:txBody>
          <a:bodyPr wrap="square">
            <a:spAutoFit/>
          </a:bodyPr>
          <a:lstStyle/>
          <a:p>
            <a:r>
              <a:rPr lang="en-US" b="0" dirty="0">
                <a:solidFill>
                  <a:srgbClr val="6A9955"/>
                </a:solidFill>
                <a:effectLst/>
                <a:latin typeface="Consolas" panose="020B0609020204030204" pitchFamily="49" charset="0"/>
              </a:rPr>
              <a:t>## Export the default map view to </a:t>
            </a:r>
            <a:r>
              <a:rPr lang="en-US" b="0" dirty="0" err="1">
                <a:solidFill>
                  <a:srgbClr val="6A9955"/>
                </a:solidFill>
                <a:effectLst/>
                <a:latin typeface="Consolas" panose="020B0609020204030204" pitchFamily="49" charset="0"/>
              </a:rPr>
              <a:t>png</a:t>
            </a:r>
            <a:r>
              <a:rPr lang="en-US" b="0" dirty="0">
                <a:solidFill>
                  <a:srgbClr val="6A9955"/>
                </a:solidFill>
                <a:effectLst/>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import</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arcpy</a:t>
            </a:r>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err="1">
                <a:solidFill>
                  <a:srgbClr val="D4D4D4"/>
                </a:solidFill>
                <a:effectLst/>
                <a:latin typeface="Consolas" panose="020B0609020204030204" pitchFamily="49" charset="0"/>
              </a:rPr>
              <a:t>aprx</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arcpy.mp.ArcGISProject</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"C:/gispy/test.aprx"</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br>
              <a:rPr lang="en-US" b="0" dirty="0">
                <a:solidFill>
                  <a:srgbClr val="D4D4D4"/>
                </a:solidFill>
                <a:effectLst/>
                <a:latin typeface="Consolas" panose="020B0609020204030204" pitchFamily="49" charset="0"/>
              </a:rPr>
            </a:br>
            <a:r>
              <a:rPr lang="en-US" b="0" dirty="0">
                <a:solidFill>
                  <a:srgbClr val="6A9955"/>
                </a:solidFill>
                <a:effectLst/>
                <a:latin typeface="Consolas" panose="020B0609020204030204" pitchFamily="49" charset="0"/>
              </a:rPr>
              <a:t># Get the first </a:t>
            </a:r>
            <a:r>
              <a:rPr lang="en-US" b="0" dirty="0">
                <a:solidFill>
                  <a:srgbClr val="6A9955"/>
                </a:solidFill>
                <a:latin typeface="Consolas" panose="020B0609020204030204" pitchFamily="49" charset="0"/>
              </a:rPr>
              <a:t>Layout</a:t>
            </a:r>
            <a:r>
              <a:rPr lang="en-US" b="0" dirty="0">
                <a:solidFill>
                  <a:srgbClr val="6A9955"/>
                </a:solidFill>
                <a:effectLst/>
                <a:latin typeface="Consolas" panose="020B0609020204030204" pitchFamily="49" charset="0"/>
              </a:rPr>
              <a:t> in this project.</a:t>
            </a:r>
            <a:endParaRPr lang="en-US" b="0" dirty="0">
              <a:solidFill>
                <a:srgbClr val="D4D4D4"/>
              </a:solidFill>
              <a:effectLst/>
              <a:latin typeface="Consolas" panose="020B0609020204030204" pitchFamily="49" charset="0"/>
            </a:endParaRPr>
          </a:p>
          <a:p>
            <a:r>
              <a:rPr lang="en-US" b="0" dirty="0" err="1">
                <a:solidFill>
                  <a:srgbClr val="D4D4D4"/>
                </a:solidFill>
                <a:effectLst/>
                <a:latin typeface="Consolas" panose="020B0609020204030204" pitchFamily="49" charset="0"/>
              </a:rPr>
              <a:t>myLayout</a:t>
            </a:r>
            <a:r>
              <a:rPr lang="en-US" b="0" dirty="0">
                <a:solidFill>
                  <a:srgbClr val="D4D4D4"/>
                </a:solidFill>
                <a:effectLst/>
                <a:latin typeface="Consolas" panose="020B0609020204030204" pitchFamily="49" charset="0"/>
              </a:rPr>
              <a:t> = </a:t>
            </a:r>
            <a:r>
              <a:rPr lang="en-US" b="0" dirty="0" err="1">
                <a:solidFill>
                  <a:srgbClr val="D4D4D4"/>
                </a:solidFill>
                <a:effectLst/>
                <a:latin typeface="Consolas" panose="020B0609020204030204" pitchFamily="49" charset="0"/>
              </a:rPr>
              <a:t>aprx.listLayouts</a:t>
            </a:r>
            <a:r>
              <a:rPr lang="en-US" b="0" dirty="0">
                <a:solidFill>
                  <a:srgbClr val="D4D4D4"/>
                </a:solidFill>
                <a:effectLst/>
                <a:latin typeface="Consolas" panose="020B0609020204030204" pitchFamily="49" charset="0"/>
              </a:rPr>
              <a:t>()[</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rgbClr val="D4D4D4"/>
                </a:solidFill>
                <a:latin typeface="Consolas" panose="020B0609020204030204" pitchFamily="49" charset="0"/>
              </a:rPr>
              <a:t>myLayout</a:t>
            </a:r>
            <a:r>
              <a:rPr lang="en-US" b="0" dirty="0" err="1">
                <a:solidFill>
                  <a:srgbClr val="D4D4D4"/>
                </a:solidFill>
                <a:effectLst/>
                <a:latin typeface="Consolas" panose="020B0609020204030204" pitchFamily="49" charset="0"/>
              </a:rPr>
              <a:t>.exportToPNG</a:t>
            </a:r>
            <a:r>
              <a:rPr lang="en-US" b="0" dirty="0">
                <a:solidFill>
                  <a:srgbClr val="D4D4D4"/>
                </a:solidFill>
                <a:effectLst/>
                <a:latin typeface="Consolas" panose="020B0609020204030204" pitchFamily="49" charset="0"/>
              </a:rPr>
              <a:t>(</a:t>
            </a:r>
            <a:r>
              <a:rPr lang="en-US" b="0" dirty="0">
                <a:solidFill>
                  <a:srgbClr val="CE9178"/>
                </a:solidFill>
                <a:effectLst/>
                <a:latin typeface="Consolas" panose="020B0609020204030204" pitchFamily="49" charset="0"/>
              </a:rPr>
              <a:t>"C:/gispy/scratch/foo.png"</a:t>
            </a:r>
            <a:r>
              <a:rPr lang="en-US" b="0" dirty="0">
                <a:solidFill>
                  <a:srgbClr val="D4D4D4"/>
                </a:solidFill>
                <a:effectLst/>
                <a:latin typeface="Consolas" panose="020B0609020204030204" pitchFamily="49" charset="0"/>
              </a:rPr>
              <a:t>, resolution=</a:t>
            </a:r>
            <a:r>
              <a:rPr lang="en-US" b="0" dirty="0">
                <a:solidFill>
                  <a:srgbClr val="B5CEA8"/>
                </a:solidFill>
                <a:effectLst/>
                <a:latin typeface="Consolas" panose="020B0609020204030204" pitchFamily="49" charset="0"/>
              </a:rPr>
              <a:t>50</a:t>
            </a:r>
            <a:r>
              <a:rPr lang="en-US" b="0" dirty="0">
                <a:solidFill>
                  <a:srgbClr val="D4D4D4"/>
                </a:solidFill>
                <a:effectLst/>
                <a:latin typeface="Consolas" panose="020B0609020204030204" pitchFamily="49" charset="0"/>
              </a:rPr>
              <a:t>)</a:t>
            </a:r>
          </a:p>
          <a:p>
            <a:br>
              <a:rPr lang="en-US" b="0" dirty="0">
                <a:solidFill>
                  <a:srgbClr val="D4D4D4"/>
                </a:solidFill>
                <a:effectLst/>
                <a:latin typeface="Consolas" panose="020B0609020204030204" pitchFamily="49" charset="0"/>
              </a:rPr>
            </a:br>
            <a:r>
              <a:rPr lang="en-US" b="0" dirty="0">
                <a:solidFill>
                  <a:srgbClr val="569CD6"/>
                </a:solidFill>
                <a:effectLst/>
                <a:latin typeface="Consolas" panose="020B0609020204030204" pitchFamily="49" charset="0"/>
              </a:rPr>
              <a:t>del</a:t>
            </a:r>
            <a:r>
              <a:rPr lang="en-US" b="0" dirty="0">
                <a:solidFill>
                  <a:srgbClr val="D4D4D4"/>
                </a:solidFill>
                <a:effectLst/>
                <a:latin typeface="Consolas" panose="020B0609020204030204" pitchFamily="49" charset="0"/>
              </a:rPr>
              <a:t> </a:t>
            </a:r>
            <a:r>
              <a:rPr lang="en-US" b="0" dirty="0" err="1">
                <a:solidFill>
                  <a:srgbClr val="D4D4D4"/>
                </a:solidFill>
                <a:effectLst/>
                <a:latin typeface="Consolas" panose="020B0609020204030204" pitchFamily="49" charset="0"/>
              </a:rPr>
              <a:t>aprx</a:t>
            </a:r>
            <a:endParaRPr lang="en-US" b="0" dirty="0">
              <a:solidFill>
                <a:srgbClr val="D4D4D4"/>
              </a:solidFill>
              <a:effectLst/>
              <a:latin typeface="Consolas" panose="020B0609020204030204" pitchFamily="49" charset="0"/>
            </a:endParaRPr>
          </a:p>
        </p:txBody>
      </p:sp>
      <p:cxnSp>
        <p:nvCxnSpPr>
          <p:cNvPr id="18" name="Straight Arrow Connector 6">
            <a:extLst>
              <a:ext uri="{FF2B5EF4-FFF2-40B4-BE49-F238E27FC236}">
                <a16:creationId xmlns:a16="http://schemas.microsoft.com/office/drawing/2014/main" id="{6ECE16A7-4E93-44C2-AAD5-951AD688B0C4}"/>
              </a:ext>
            </a:extLst>
          </p:cNvPr>
          <p:cNvCxnSpPr>
            <a:cxnSpLocks noChangeShapeType="1"/>
          </p:cNvCxnSpPr>
          <p:nvPr/>
        </p:nvCxnSpPr>
        <p:spPr bwMode="auto">
          <a:xfrm flipV="1">
            <a:off x="609600" y="3750843"/>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TextBox 18">
            <a:extLst>
              <a:ext uri="{FF2B5EF4-FFF2-40B4-BE49-F238E27FC236}">
                <a16:creationId xmlns:a16="http://schemas.microsoft.com/office/drawing/2014/main" id="{6405E6E8-F492-4EC9-A1DA-F72C808FA8F3}"/>
              </a:ext>
            </a:extLst>
          </p:cNvPr>
          <p:cNvSpPr txBox="1"/>
          <p:nvPr/>
        </p:nvSpPr>
        <p:spPr>
          <a:xfrm>
            <a:off x="248839" y="4131843"/>
            <a:ext cx="1733961" cy="369332"/>
          </a:xfrm>
          <a:prstGeom prst="rect">
            <a:avLst/>
          </a:prstGeom>
          <a:noFill/>
        </p:spPr>
        <p:txBody>
          <a:bodyPr wrap="square">
            <a:spAutoFit/>
          </a:bodyPr>
          <a:lstStyle/>
          <a:p>
            <a:r>
              <a:rPr lang="en-US" altLang="en-US" b="0" dirty="0">
                <a:solidFill>
                  <a:srgbClr val="FF0066"/>
                </a:solidFill>
              </a:rPr>
              <a:t>Layout object</a:t>
            </a:r>
            <a:endParaRPr lang="en-US" b="0" dirty="0"/>
          </a:p>
        </p:txBody>
      </p:sp>
      <p:cxnSp>
        <p:nvCxnSpPr>
          <p:cNvPr id="20" name="Straight Arrow Connector 6">
            <a:extLst>
              <a:ext uri="{FF2B5EF4-FFF2-40B4-BE49-F238E27FC236}">
                <a16:creationId xmlns:a16="http://schemas.microsoft.com/office/drawing/2014/main" id="{AECA9767-D3E6-489A-9D42-E75BB2FFB7EF}"/>
              </a:ext>
            </a:extLst>
          </p:cNvPr>
          <p:cNvCxnSpPr>
            <a:cxnSpLocks noChangeShapeType="1"/>
          </p:cNvCxnSpPr>
          <p:nvPr/>
        </p:nvCxnSpPr>
        <p:spPr bwMode="auto">
          <a:xfrm flipV="1">
            <a:off x="533400" y="2362200"/>
            <a:ext cx="0" cy="381000"/>
          </a:xfrm>
          <a:prstGeom prst="straightConnector1">
            <a:avLst/>
          </a:prstGeom>
          <a:noFill/>
          <a:ln w="38100">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TextBox 20">
            <a:extLst>
              <a:ext uri="{FF2B5EF4-FFF2-40B4-BE49-F238E27FC236}">
                <a16:creationId xmlns:a16="http://schemas.microsoft.com/office/drawing/2014/main" id="{676701B0-9591-4E3D-A41D-7C8D0B46DDB8}"/>
              </a:ext>
            </a:extLst>
          </p:cNvPr>
          <p:cNvSpPr txBox="1"/>
          <p:nvPr/>
        </p:nvSpPr>
        <p:spPr>
          <a:xfrm>
            <a:off x="214469" y="2687190"/>
            <a:ext cx="1733961" cy="369332"/>
          </a:xfrm>
          <a:prstGeom prst="rect">
            <a:avLst/>
          </a:prstGeom>
          <a:noFill/>
        </p:spPr>
        <p:txBody>
          <a:bodyPr wrap="square">
            <a:spAutoFit/>
          </a:bodyPr>
          <a:lstStyle/>
          <a:p>
            <a:r>
              <a:rPr lang="en-US" altLang="en-US" b="0" dirty="0">
                <a:solidFill>
                  <a:srgbClr val="FF0066"/>
                </a:solidFill>
              </a:rPr>
              <a:t>Project object</a:t>
            </a:r>
            <a:endParaRPr lang="en-US" b="0" dirty="0"/>
          </a:p>
        </p:txBody>
      </p:sp>
      <p:grpSp>
        <p:nvGrpSpPr>
          <p:cNvPr id="6" name="Group 5">
            <a:extLst>
              <a:ext uri="{FF2B5EF4-FFF2-40B4-BE49-F238E27FC236}">
                <a16:creationId xmlns:a16="http://schemas.microsoft.com/office/drawing/2014/main" id="{C7C091B6-9DBA-90DE-893A-BB17F2EF3A7F}"/>
              </a:ext>
            </a:extLst>
          </p:cNvPr>
          <p:cNvGrpSpPr/>
          <p:nvPr/>
        </p:nvGrpSpPr>
        <p:grpSpPr>
          <a:xfrm>
            <a:off x="6561953" y="27801"/>
            <a:ext cx="2810647" cy="2181999"/>
            <a:chOff x="6561953" y="27801"/>
            <a:chExt cx="2810647" cy="2181999"/>
          </a:xfrm>
        </p:grpSpPr>
        <p:pic>
          <p:nvPicPr>
            <p:cNvPr id="5" name="Picture 4" descr="Map&#10;&#10;Description automatically generated">
              <a:extLst>
                <a:ext uri="{FF2B5EF4-FFF2-40B4-BE49-F238E27FC236}">
                  <a16:creationId xmlns:a16="http://schemas.microsoft.com/office/drawing/2014/main" id="{4CD39F91-CB74-2C50-9BC3-5CE11380B10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61953" y="294108"/>
              <a:ext cx="2554256" cy="1915692"/>
            </a:xfrm>
            <a:prstGeom prst="rect">
              <a:avLst/>
            </a:prstGeom>
          </p:spPr>
        </p:pic>
        <p:sp>
          <p:nvSpPr>
            <p:cNvPr id="4" name="TextBox 3">
              <a:extLst>
                <a:ext uri="{FF2B5EF4-FFF2-40B4-BE49-F238E27FC236}">
                  <a16:creationId xmlns:a16="http://schemas.microsoft.com/office/drawing/2014/main" id="{D32E83E5-B5F9-2A0A-D863-5BD49E2EFC9A}"/>
                </a:ext>
              </a:extLst>
            </p:cNvPr>
            <p:cNvSpPr txBox="1"/>
            <p:nvPr/>
          </p:nvSpPr>
          <p:spPr>
            <a:xfrm>
              <a:off x="6809591" y="27801"/>
              <a:ext cx="2563009" cy="276999"/>
            </a:xfrm>
            <a:prstGeom prst="rect">
              <a:avLst/>
            </a:prstGeom>
            <a:noFill/>
          </p:spPr>
          <p:txBody>
            <a:bodyPr wrap="square" rtlCol="0">
              <a:spAutoFit/>
            </a:bodyPr>
            <a:lstStyle/>
            <a:p>
              <a:r>
                <a:rPr lang="en-US" sz="1200" b="0" dirty="0">
                  <a:solidFill>
                    <a:srgbClr val="D9D9D9"/>
                  </a:solidFill>
                </a:rPr>
                <a:t>Planned Parks &amp; Development</a:t>
              </a:r>
            </a:p>
          </p:txBody>
        </p:sp>
      </p:grpSp>
    </p:spTree>
    <p:extLst>
      <p:ext uri="{BB962C8B-B14F-4D97-AF65-F5344CB8AC3E}">
        <p14:creationId xmlns:p14="http://schemas.microsoft.com/office/powerpoint/2010/main" val="2619772450"/>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252421-15CD-8E18-D553-0F3D8297FB71}"/>
              </a:ext>
            </a:extLst>
          </p:cNvPr>
          <p:cNvSpPr>
            <a:spLocks noGrp="1"/>
          </p:cNvSpPr>
          <p:nvPr>
            <p:ph type="title"/>
          </p:nvPr>
        </p:nvSpPr>
        <p:spPr/>
        <p:txBody>
          <a:bodyPr/>
          <a:lstStyle/>
          <a:p>
            <a:r>
              <a:rPr lang="en-US" dirty="0"/>
              <a:t>Mapping object summary</a:t>
            </a:r>
          </a:p>
        </p:txBody>
      </p:sp>
      <p:sp>
        <p:nvSpPr>
          <p:cNvPr id="3" name="Content Placeholder 2">
            <a:extLst>
              <a:ext uri="{FF2B5EF4-FFF2-40B4-BE49-F238E27FC236}">
                <a16:creationId xmlns:a16="http://schemas.microsoft.com/office/drawing/2014/main" id="{90E62FC7-8772-2F0B-A754-A21D5F05CAA0}"/>
              </a:ext>
            </a:extLst>
          </p:cNvPr>
          <p:cNvSpPr>
            <a:spLocks noGrp="1"/>
          </p:cNvSpPr>
          <p:nvPr>
            <p:ph idx="1"/>
          </p:nvPr>
        </p:nvSpPr>
        <p:spPr/>
        <p:txBody>
          <a:bodyPr>
            <a:normAutofit fontScale="92500" lnSpcReduction="10000"/>
          </a:bodyPr>
          <a:lstStyle/>
          <a:p>
            <a:r>
              <a:rPr lang="en-US" dirty="0" err="1"/>
              <a:t>ArcGISProject</a:t>
            </a:r>
            <a:r>
              <a:rPr lang="en-US" dirty="0"/>
              <a:t> objects:</a:t>
            </a:r>
          </a:p>
          <a:p>
            <a:r>
              <a:rPr lang="en-US" dirty="0"/>
              <a:t>	</a:t>
            </a:r>
            <a:r>
              <a:rPr lang="en-US" dirty="0" err="1"/>
              <a:t>listMaps</a:t>
            </a:r>
            <a:r>
              <a:rPr lang="en-US" dirty="0"/>
              <a:t> and </a:t>
            </a:r>
            <a:r>
              <a:rPr lang="en-US" dirty="0" err="1"/>
              <a:t>listLayouts</a:t>
            </a:r>
            <a:r>
              <a:rPr lang="en-US" dirty="0"/>
              <a:t> methods</a:t>
            </a:r>
          </a:p>
          <a:p>
            <a:endParaRPr lang="en-US" dirty="0"/>
          </a:p>
          <a:p>
            <a:r>
              <a:rPr lang="en-US" dirty="0"/>
              <a:t>Map objects: </a:t>
            </a:r>
          </a:p>
          <a:p>
            <a:r>
              <a:rPr lang="en-US" dirty="0"/>
              <a:t>	</a:t>
            </a:r>
            <a:r>
              <a:rPr lang="en-US" dirty="0" err="1"/>
              <a:t>listLayers</a:t>
            </a:r>
            <a:r>
              <a:rPr lang="en-US" dirty="0"/>
              <a:t> method</a:t>
            </a:r>
          </a:p>
          <a:p>
            <a:endParaRPr lang="en-US" dirty="0"/>
          </a:p>
          <a:p>
            <a:r>
              <a:rPr lang="en-US" dirty="0"/>
              <a:t>Layout objects:</a:t>
            </a:r>
          </a:p>
          <a:p>
            <a:r>
              <a:rPr lang="en-US" dirty="0"/>
              <a:t>           </a:t>
            </a:r>
            <a:r>
              <a:rPr lang="en-US" dirty="0" err="1"/>
              <a:t>listElements</a:t>
            </a:r>
            <a:r>
              <a:rPr lang="en-US" dirty="0"/>
              <a:t> method</a:t>
            </a:r>
          </a:p>
          <a:p>
            <a:endParaRPr lang="en-US" dirty="0"/>
          </a:p>
          <a:p>
            <a:r>
              <a:rPr lang="en-US" dirty="0"/>
              <a:t>Layer objects:</a:t>
            </a:r>
          </a:p>
          <a:p>
            <a:r>
              <a:rPr lang="en-US" dirty="0"/>
              <a:t>          symbology property</a:t>
            </a:r>
          </a:p>
          <a:p>
            <a:endParaRPr lang="en-US" dirty="0"/>
          </a:p>
          <a:p>
            <a:r>
              <a:rPr lang="en-US" dirty="0"/>
              <a:t>Symbology objects:</a:t>
            </a:r>
          </a:p>
          <a:p>
            <a:r>
              <a:rPr lang="en-US" dirty="0"/>
              <a:t>          renderer or colorizer properties</a:t>
            </a:r>
          </a:p>
          <a:p>
            <a:r>
              <a:rPr lang="en-US" dirty="0"/>
              <a:t>    </a:t>
            </a:r>
          </a:p>
        </p:txBody>
      </p:sp>
    </p:spTree>
    <p:extLst>
      <p:ext uri="{BB962C8B-B14F-4D97-AF65-F5344CB8AC3E}">
        <p14:creationId xmlns:p14="http://schemas.microsoft.com/office/powerpoint/2010/main" val="4147080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F8BA5-A707-6947-A5DE-B07EAD6E801E}"/>
              </a:ext>
            </a:extLst>
          </p:cNvPr>
          <p:cNvSpPr>
            <a:spLocks noGrp="1"/>
          </p:cNvSpPr>
          <p:nvPr>
            <p:ph type="title"/>
          </p:nvPr>
        </p:nvSpPr>
        <p:spPr/>
        <p:txBody>
          <a:bodyPr/>
          <a:lstStyle/>
          <a:p>
            <a:r>
              <a:rPr lang="en-US" dirty="0"/>
              <a:t>With </a:t>
            </a:r>
            <a:r>
              <a:rPr lang="en-US" dirty="0" err="1"/>
              <a:t>mp</a:t>
            </a:r>
            <a:r>
              <a:rPr lang="en-US" dirty="0"/>
              <a:t>, you cannot…</a:t>
            </a:r>
          </a:p>
        </p:txBody>
      </p:sp>
      <p:sp>
        <p:nvSpPr>
          <p:cNvPr id="3" name="Content Placeholder 2">
            <a:extLst>
              <a:ext uri="{FF2B5EF4-FFF2-40B4-BE49-F238E27FC236}">
                <a16:creationId xmlns:a16="http://schemas.microsoft.com/office/drawing/2014/main" id="{B78EB90F-784B-45EC-1D60-CDB93978247D}"/>
              </a:ext>
            </a:extLst>
          </p:cNvPr>
          <p:cNvSpPr>
            <a:spLocks noGrp="1"/>
          </p:cNvSpPr>
          <p:nvPr>
            <p:ph idx="1"/>
          </p:nvPr>
        </p:nvSpPr>
        <p:spPr>
          <a:xfrm>
            <a:off x="152400" y="1295400"/>
            <a:ext cx="8686800" cy="4114800"/>
          </a:xfrm>
        </p:spPr>
        <p:txBody>
          <a:bodyPr/>
          <a:lstStyle/>
          <a:p>
            <a:r>
              <a:rPr lang="en-US" i="1" dirty="0"/>
              <a:t>Create</a:t>
            </a:r>
            <a:r>
              <a:rPr lang="en-US" dirty="0"/>
              <a:t> new projects</a:t>
            </a:r>
          </a:p>
          <a:p>
            <a:endParaRPr lang="en-US" dirty="0"/>
          </a:p>
          <a:p>
            <a:endParaRPr lang="en-US" dirty="0"/>
          </a:p>
        </p:txBody>
      </p:sp>
    </p:spTree>
    <p:extLst>
      <p:ext uri="{BB962C8B-B14F-4D97-AF65-F5344CB8AC3E}">
        <p14:creationId xmlns:p14="http://schemas.microsoft.com/office/powerpoint/2010/main" val="236040009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35D2DF-4A62-2557-AA9D-09FA43814B60}"/>
              </a:ext>
            </a:extLst>
          </p:cNvPr>
          <p:cNvSpPr>
            <a:spLocks noGrp="1"/>
          </p:cNvSpPr>
          <p:nvPr>
            <p:ph type="title"/>
          </p:nvPr>
        </p:nvSpPr>
        <p:spPr/>
        <p:txBody>
          <a:bodyPr/>
          <a:lstStyle/>
          <a:p>
            <a:r>
              <a:rPr lang="en-US" dirty="0"/>
              <a:t>Mapping functionality summary</a:t>
            </a:r>
          </a:p>
        </p:txBody>
      </p:sp>
      <p:sp>
        <p:nvSpPr>
          <p:cNvPr id="3" name="Content Placeholder 2">
            <a:extLst>
              <a:ext uri="{FF2B5EF4-FFF2-40B4-BE49-F238E27FC236}">
                <a16:creationId xmlns:a16="http://schemas.microsoft.com/office/drawing/2014/main" id="{36448BB9-2D52-FCEF-B907-D7BF07530932}"/>
              </a:ext>
            </a:extLst>
          </p:cNvPr>
          <p:cNvSpPr>
            <a:spLocks noGrp="1"/>
          </p:cNvSpPr>
          <p:nvPr>
            <p:ph idx="1"/>
          </p:nvPr>
        </p:nvSpPr>
        <p:spPr/>
        <p:txBody>
          <a:bodyPr/>
          <a:lstStyle/>
          <a:p>
            <a:r>
              <a:rPr lang="en-US" dirty="0"/>
              <a:t>Add data to a map</a:t>
            </a:r>
          </a:p>
          <a:p>
            <a:endParaRPr lang="en-US" dirty="0"/>
          </a:p>
          <a:p>
            <a:r>
              <a:rPr lang="en-US" dirty="0"/>
              <a:t>Move, remove layers</a:t>
            </a:r>
          </a:p>
          <a:p>
            <a:endParaRPr lang="en-US" dirty="0"/>
          </a:p>
          <a:p>
            <a:r>
              <a:rPr lang="en-US" dirty="0"/>
              <a:t>Modify layer symbology</a:t>
            </a:r>
          </a:p>
          <a:p>
            <a:endParaRPr lang="en-US" dirty="0"/>
          </a:p>
          <a:p>
            <a:r>
              <a:rPr lang="en-US" dirty="0"/>
              <a:t>Modify layout elements</a:t>
            </a:r>
          </a:p>
          <a:p>
            <a:endParaRPr lang="en-US" dirty="0"/>
          </a:p>
          <a:p>
            <a:r>
              <a:rPr lang="en-US" dirty="0"/>
              <a:t>Export (map or layout) to image</a:t>
            </a:r>
          </a:p>
        </p:txBody>
      </p:sp>
    </p:spTree>
    <p:extLst>
      <p:ext uri="{BB962C8B-B14F-4D97-AF65-F5344CB8AC3E}">
        <p14:creationId xmlns:p14="http://schemas.microsoft.com/office/powerpoint/2010/main" val="19638392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503B57-9117-3FA7-0B10-C31417EC7EDB}"/>
              </a:ext>
            </a:extLst>
          </p:cNvPr>
          <p:cNvSpPr>
            <a:spLocks noGrp="1"/>
          </p:cNvSpPr>
          <p:nvPr>
            <p:ph type="title"/>
          </p:nvPr>
        </p:nvSpPr>
        <p:spPr/>
        <p:txBody>
          <a:bodyPr/>
          <a:lstStyle/>
          <a:p>
            <a:r>
              <a:rPr lang="en-US" dirty="0"/>
              <a:t>For selecting colors</a:t>
            </a:r>
          </a:p>
        </p:txBody>
      </p:sp>
      <p:pic>
        <p:nvPicPr>
          <p:cNvPr id="6" name="Picture 5">
            <a:extLst>
              <a:ext uri="{FF2B5EF4-FFF2-40B4-BE49-F238E27FC236}">
                <a16:creationId xmlns:a16="http://schemas.microsoft.com/office/drawing/2014/main" id="{28876750-A4BF-152A-379F-00C6C876C76B}"/>
              </a:ext>
            </a:extLst>
          </p:cNvPr>
          <p:cNvPicPr>
            <a:picLocks noChangeAspect="1"/>
          </p:cNvPicPr>
          <p:nvPr/>
        </p:nvPicPr>
        <p:blipFill>
          <a:blip r:embed="rId2"/>
          <a:stretch>
            <a:fillRect/>
          </a:stretch>
        </p:blipFill>
        <p:spPr>
          <a:xfrm>
            <a:off x="0" y="762000"/>
            <a:ext cx="9144000" cy="5815656"/>
          </a:xfrm>
          <a:prstGeom prst="rect">
            <a:avLst/>
          </a:prstGeom>
        </p:spPr>
      </p:pic>
    </p:spTree>
    <p:extLst>
      <p:ext uri="{BB962C8B-B14F-4D97-AF65-F5344CB8AC3E}">
        <p14:creationId xmlns:p14="http://schemas.microsoft.com/office/powerpoint/2010/main" val="16402749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12E5C41C-DE8D-4220-8203-4C7784F24C49}"/>
              </a:ext>
            </a:extLst>
          </p:cNvPr>
          <p:cNvSpPr>
            <a:spLocks noGrp="1" noChangeArrowheads="1"/>
          </p:cNvSpPr>
          <p:nvPr>
            <p:ph type="title"/>
          </p:nvPr>
        </p:nvSpPr>
        <p:spPr/>
        <p:txBody>
          <a:bodyPr/>
          <a:lstStyle/>
          <a:p>
            <a:r>
              <a:rPr lang="en-US" altLang="en-US" dirty="0"/>
              <a:t>How it works</a:t>
            </a:r>
          </a:p>
        </p:txBody>
      </p:sp>
      <p:graphicFrame>
        <p:nvGraphicFramePr>
          <p:cNvPr id="12293" name="Content Placeholder 2">
            <a:extLst>
              <a:ext uri="{FF2B5EF4-FFF2-40B4-BE49-F238E27FC236}">
                <a16:creationId xmlns:a16="http://schemas.microsoft.com/office/drawing/2014/main" id="{DEDFB44B-C3DC-B8F3-056E-A208C3D071C4}"/>
              </a:ext>
            </a:extLst>
          </p:cNvPr>
          <p:cNvGraphicFramePr>
            <a:graphicFrameLocks noGrp="1"/>
          </p:cNvGraphicFramePr>
          <p:nvPr>
            <p:ph idx="1"/>
            <p:extLst>
              <p:ext uri="{D42A27DB-BD31-4B8C-83A1-F6EECF244321}">
                <p14:modId xmlns:p14="http://schemas.microsoft.com/office/powerpoint/2010/main" val="456185026"/>
              </p:ext>
            </p:extLst>
          </p:nvPr>
        </p:nvGraphicFramePr>
        <p:xfrm>
          <a:off x="152400" y="914400"/>
          <a:ext cx="89154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76690</TotalTime>
  <Words>5570</Words>
  <Application>Microsoft Office PowerPoint</Application>
  <PresentationFormat>On-screen Show (4:3)</PresentationFormat>
  <Paragraphs>951</Paragraphs>
  <Slides>81</Slides>
  <Notes>27</Notes>
  <HiddenSlides>3</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81</vt:i4>
      </vt:variant>
    </vt:vector>
  </HeadingPairs>
  <TitlesOfParts>
    <vt:vector size="91" baseType="lpstr">
      <vt:lpstr>MS PGothic</vt:lpstr>
      <vt:lpstr>Arial</vt:lpstr>
      <vt:lpstr>Avenir Next W01</vt:lpstr>
      <vt:lpstr>Calibri</vt:lpstr>
      <vt:lpstr>Consolas</vt:lpstr>
      <vt:lpstr>Courier New</vt:lpstr>
      <vt:lpstr>Segoe UI</vt:lpstr>
      <vt:lpstr>Times New Roman</vt:lpstr>
      <vt:lpstr>Work Sans</vt:lpstr>
      <vt:lpstr>1_Office Theme</vt:lpstr>
      <vt:lpstr>Mapping with arcpy</vt:lpstr>
      <vt:lpstr>PowerPoint Presentation</vt:lpstr>
      <vt:lpstr>PowerPoint Presentation</vt:lpstr>
      <vt:lpstr>PowerPoint Presentation</vt:lpstr>
      <vt:lpstr>mp</vt:lpstr>
      <vt:lpstr>With mp, you can…</vt:lpstr>
      <vt:lpstr>With mp, you can also…</vt:lpstr>
      <vt:lpstr>With mp, you cannot…</vt:lpstr>
      <vt:lpstr>How it works</vt:lpstr>
      <vt:lpstr>PowerPoint Presentation</vt:lpstr>
      <vt:lpstr>ArcGIS Pro project hierarchy</vt:lpstr>
      <vt:lpstr>ArcGIS Pro project hierarchy</vt:lpstr>
      <vt:lpstr>Getting a Project object</vt:lpstr>
      <vt:lpstr>The “CURRENT” project</vt:lpstr>
      <vt:lpstr>A project name</vt:lpstr>
      <vt:lpstr>Robust project name code</vt:lpstr>
      <vt:lpstr>If the project &amp; script are together</vt:lpstr>
      <vt:lpstr>arcpy.mp classes</vt:lpstr>
      <vt:lpstr>arcpy.mp functions</vt:lpstr>
      <vt:lpstr>PowerPoint Presentation</vt:lpstr>
      <vt:lpstr>Create a map</vt:lpstr>
      <vt:lpstr>Create a layout</vt:lpstr>
      <vt:lpstr>Create a data frame</vt:lpstr>
      <vt:lpstr>PowerPoint Presentation</vt:lpstr>
      <vt:lpstr>PowerPoint Presentation</vt:lpstr>
      <vt:lpstr>PowerPoint Presentation</vt:lpstr>
      <vt:lpstr>Project -&gt; Map</vt:lpstr>
      <vt:lpstr>Add a basemap</vt:lpstr>
      <vt:lpstr>addBasemap is a Map object Method</vt:lpstr>
      <vt:lpstr>Manipulate layers and tables</vt:lpstr>
      <vt:lpstr>Add data from path example 1</vt:lpstr>
      <vt:lpstr>Add data from path example 2</vt:lpstr>
      <vt:lpstr>Move | Remove | Add Layers</vt:lpstr>
      <vt:lpstr>PowerPoint Presentation</vt:lpstr>
      <vt:lpstr>PowerPoint Presentation</vt:lpstr>
      <vt:lpstr>Listing layer objects</vt:lpstr>
      <vt:lpstr>Adding and removing layers</vt:lpstr>
      <vt:lpstr>RECALL...Project -&gt; Map -&gt; Layer</vt:lpstr>
      <vt:lpstr>Layer properties</vt:lpstr>
      <vt:lpstr>PowerPoint Presentation</vt:lpstr>
      <vt:lpstr>PowerPoint Presentation</vt:lpstr>
      <vt:lpstr>Symbology</vt:lpstr>
      <vt:lpstr>Symbology</vt:lpstr>
      <vt:lpstr>Symbology</vt:lpstr>
      <vt:lpstr>Symbology For Feature layers</vt:lpstr>
      <vt:lpstr>Symbology for Raster Layers</vt:lpstr>
      <vt:lpstr>PowerPoint Presentation</vt:lpstr>
      <vt:lpstr>PowerPoint Presentation</vt:lpstr>
      <vt:lpstr>Workflow for modifying symbology</vt:lpstr>
      <vt:lpstr>Using a Gallery Style</vt:lpstr>
      <vt:lpstr>Specifying color</vt:lpstr>
      <vt:lpstr>Specifying color</vt:lpstr>
      <vt:lpstr>Specifying color</vt:lpstr>
      <vt:lpstr>Specifying color</vt:lpstr>
      <vt:lpstr>Specifying color</vt:lpstr>
      <vt:lpstr>Setting a feature layer’s color</vt:lpstr>
      <vt:lpstr>Symbology properties</vt:lpstr>
      <vt:lpstr>Changing the renderer</vt:lpstr>
      <vt:lpstr>Setting values in unique value renderer</vt:lpstr>
      <vt:lpstr>Setting labels with a lookup table</vt:lpstr>
      <vt:lpstr>PowerPoint Presentation</vt:lpstr>
      <vt:lpstr>PowerPoint Presentation</vt:lpstr>
      <vt:lpstr>PowerPoint Presentation</vt:lpstr>
      <vt:lpstr>Project -&gt; Layout</vt:lpstr>
      <vt:lpstr>List layout elements</vt:lpstr>
      <vt:lpstr>Project -&gt; Layout -&gt; Elements</vt:lpstr>
      <vt:lpstr>Modify scale</vt:lpstr>
      <vt:lpstr>Pan</vt:lpstr>
      <vt:lpstr>Element types</vt:lpstr>
      <vt:lpstr>Managing layout elements</vt:lpstr>
      <vt:lpstr>Access elements by name</vt:lpstr>
      <vt:lpstr> Accessing text elements by text </vt:lpstr>
      <vt:lpstr>Explain what the code does…</vt:lpstr>
      <vt:lpstr>Explain what the code does…</vt:lpstr>
      <vt:lpstr>PowerPoint Presentation</vt:lpstr>
      <vt:lpstr>Export map to PNG</vt:lpstr>
      <vt:lpstr>Export mapframe to PNG</vt:lpstr>
      <vt:lpstr>Export layout to PNG</vt:lpstr>
      <vt:lpstr>Mapping object summary</vt:lpstr>
      <vt:lpstr>Mapping functionality summary</vt:lpstr>
      <vt:lpstr>For selecting colors</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359</cp:revision>
  <dcterms:created xsi:type="dcterms:W3CDTF">2004-10-22T02:24:14Z</dcterms:created>
  <dcterms:modified xsi:type="dcterms:W3CDTF">2025-04-10T14:36:33Z</dcterms:modified>
</cp:coreProperties>
</file>